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1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5A5C-94F6-4FB8-B30F-E70D6421A8F8}" type="datetimeFigureOut">
              <a:rPr lang="ru-RU" smtClean="0"/>
              <a:pPr/>
              <a:t>11.02.2019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4D13-C36F-45CE-A16D-C5D14D9059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5A5C-94F6-4FB8-B30F-E70D6421A8F8}" type="datetimeFigureOut">
              <a:rPr lang="ru-RU" smtClean="0"/>
              <a:pPr/>
              <a:t>11.02.2019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4D13-C36F-45CE-A16D-C5D14D9059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5A5C-94F6-4FB8-B30F-E70D6421A8F8}" type="datetimeFigureOut">
              <a:rPr lang="ru-RU" smtClean="0"/>
              <a:pPr/>
              <a:t>11.02.2019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4D13-C36F-45CE-A16D-C5D14D9059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5A5C-94F6-4FB8-B30F-E70D6421A8F8}" type="datetimeFigureOut">
              <a:rPr lang="ru-RU" smtClean="0"/>
              <a:pPr/>
              <a:t>11.02.2019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4D13-C36F-45CE-A16D-C5D14D9059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5A5C-94F6-4FB8-B30F-E70D6421A8F8}" type="datetimeFigureOut">
              <a:rPr lang="ru-RU" smtClean="0"/>
              <a:pPr/>
              <a:t>11.02.2019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4D13-C36F-45CE-A16D-C5D14D9059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5A5C-94F6-4FB8-B30F-E70D6421A8F8}" type="datetimeFigureOut">
              <a:rPr lang="ru-RU" smtClean="0"/>
              <a:pPr/>
              <a:t>11.02.2019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4D13-C36F-45CE-A16D-C5D14D9059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5A5C-94F6-4FB8-B30F-E70D6421A8F8}" type="datetimeFigureOut">
              <a:rPr lang="ru-RU" smtClean="0"/>
              <a:pPr/>
              <a:t>11.02.2019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4D13-C36F-45CE-A16D-C5D14D9059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5A5C-94F6-4FB8-B30F-E70D6421A8F8}" type="datetimeFigureOut">
              <a:rPr lang="ru-RU" smtClean="0"/>
              <a:pPr/>
              <a:t>11.02.2019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4D13-C36F-45CE-A16D-C5D14D9059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5A5C-94F6-4FB8-B30F-E70D6421A8F8}" type="datetimeFigureOut">
              <a:rPr lang="ru-RU" smtClean="0"/>
              <a:pPr/>
              <a:t>11.02.2019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4D13-C36F-45CE-A16D-C5D14D9059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5A5C-94F6-4FB8-B30F-E70D6421A8F8}" type="datetimeFigureOut">
              <a:rPr lang="ru-RU" smtClean="0"/>
              <a:pPr/>
              <a:t>11.02.2019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4D13-C36F-45CE-A16D-C5D14D9059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5A5C-94F6-4FB8-B30F-E70D6421A8F8}" type="datetimeFigureOut">
              <a:rPr lang="ru-RU" smtClean="0"/>
              <a:pPr/>
              <a:t>11.02.2019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4D13-C36F-45CE-A16D-C5D14D9059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75A5C-94F6-4FB8-B30F-E70D6421A8F8}" type="datetimeFigureOut">
              <a:rPr lang="ru-RU" smtClean="0"/>
              <a:pPr/>
              <a:t>11.02.2019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24D13-C36F-45CE-A16D-C5D14D9059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gif"/><Relationship Id="rId4" Type="http://schemas.openxmlformats.org/officeDocument/2006/relationships/image" Target="../media/image6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83;&#1077;&#1082;&#1089;&#1072;&#1085;&#1076;&#1088;&#1072;\Desktop\Downloads\&#1045;.%20&#1046;&#1077;&#1083;&#1077;&#1079;&#1085;&#1086;&#1074;&#1072;%20-%20&#1040;&#1074;&#1090;&#1086;&#1073;&#1091;&#1089;%20%5b&#1089;%20&#1089;&#1072;&#1081;&#1090;&#1072;%20www.ololo.fm%5d.mp3" TargetMode="External"/><Relationship Id="rId5" Type="http://schemas.openxmlformats.org/officeDocument/2006/relationships/image" Target="../media/image77.png"/><Relationship Id="rId4" Type="http://schemas.openxmlformats.org/officeDocument/2006/relationships/image" Target="../media/image76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052768">
            <a:off x="2212028" y="2045176"/>
            <a:ext cx="4462264" cy="1470025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chemeClr val="accent3">
                    <a:lumMod val="50000"/>
                  </a:schemeClr>
                </a:solidFill>
              </a:rPr>
              <a:t>Прогулка по Уралу.</a:t>
            </a:r>
            <a:endParaRPr lang="ru-RU" sz="7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 descr="51122741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789040"/>
            <a:ext cx="1905000" cy="1857375"/>
          </a:xfrm>
          <a:prstGeom prst="rect">
            <a:avLst/>
          </a:prstGeom>
        </p:spPr>
      </p:pic>
      <p:pic>
        <p:nvPicPr>
          <p:cNvPr id="6" name="Рисунок 5" descr="14359208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437112"/>
            <a:ext cx="952500" cy="742950"/>
          </a:xfrm>
          <a:prstGeom prst="rect">
            <a:avLst/>
          </a:prstGeom>
        </p:spPr>
      </p:pic>
      <p:pic>
        <p:nvPicPr>
          <p:cNvPr id="7" name="Рисунок 6" descr="35108410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988840"/>
            <a:ext cx="1666875" cy="1323975"/>
          </a:xfrm>
          <a:prstGeom prst="rect">
            <a:avLst/>
          </a:prstGeom>
        </p:spPr>
      </p:pic>
      <p:pic>
        <p:nvPicPr>
          <p:cNvPr id="8" name="Рисунок 7" descr="51122741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066537">
            <a:off x="4724330" y="8327"/>
            <a:ext cx="1905000" cy="1857375"/>
          </a:xfrm>
          <a:prstGeom prst="rect">
            <a:avLst/>
          </a:prstGeom>
        </p:spPr>
      </p:pic>
      <p:pic>
        <p:nvPicPr>
          <p:cNvPr id="9" name="Рисунок 8" descr="14359208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69553">
            <a:off x="2804773" y="700954"/>
            <a:ext cx="952500" cy="742950"/>
          </a:xfrm>
          <a:prstGeom prst="rect">
            <a:avLst/>
          </a:prstGeom>
        </p:spPr>
      </p:pic>
      <p:pic>
        <p:nvPicPr>
          <p:cNvPr id="10" name="Рисунок 9" descr="14359208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69553">
            <a:off x="7845332" y="3293241"/>
            <a:ext cx="952500" cy="74295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/data/data/com.infraware.PolarisOfficeAsusForTablet/files/.polaris_temp/fImage657502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692696"/>
            <a:ext cx="3741231" cy="2808312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467544" y="4653136"/>
            <a:ext cx="8352928" cy="168358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508000">
              <a:lnSpc>
                <a:spcPct val="104000"/>
              </a:lnSpc>
            </a:pPr>
            <a:r>
              <a:rPr lang="ru-RU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О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зеро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Бездонное</a:t>
            </a:r>
            <a:r>
              <a:rPr lang="ru-RU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.</a:t>
            </a:r>
          </a:p>
          <a:p>
            <a:pPr defTabSz="508000">
              <a:lnSpc>
                <a:spcPct val="104000"/>
              </a:lnSpc>
            </a:pP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В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окрестностях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города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Нижний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Тагил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находится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самое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глубокое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озеро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Свердловской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области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–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озеро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Бездонное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.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Это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небольшое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озеро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овальной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формы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размером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примерно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200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на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300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метров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.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При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этом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его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максимальная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глубина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достигает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49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метров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(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средняя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глубина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– 25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метров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).</a:t>
            </a:r>
            <a:endParaRPr lang="ko-KR" altLang="en-US" b="1" i="1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4" name="Рисунок 3" descr="936600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692696"/>
            <a:ext cx="3744416" cy="2809505"/>
          </a:xfrm>
          <a:prstGeom prst="rect">
            <a:avLst/>
          </a:prstGeom>
        </p:spPr>
      </p:pic>
      <p:pic>
        <p:nvPicPr>
          <p:cNvPr id="5" name="Рисунок 4" descr="96291583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3501008"/>
            <a:ext cx="1124322" cy="1124322"/>
          </a:xfrm>
          <a:prstGeom prst="rect">
            <a:avLst/>
          </a:prstGeom>
        </p:spPr>
      </p:pic>
      <p:pic>
        <p:nvPicPr>
          <p:cNvPr id="6" name="Рисунок 5" descr="96291583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331640" y="3933056"/>
            <a:ext cx="476250" cy="476250"/>
          </a:xfrm>
          <a:prstGeom prst="rect">
            <a:avLst/>
          </a:prstGeom>
        </p:spPr>
      </p:pic>
      <p:pic>
        <p:nvPicPr>
          <p:cNvPr id="7" name="Рисунок 6" descr="96291583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491880" y="3573016"/>
            <a:ext cx="692274" cy="692274"/>
          </a:xfrm>
          <a:prstGeom prst="rect">
            <a:avLst/>
          </a:prstGeom>
        </p:spPr>
      </p:pic>
      <p:pic>
        <p:nvPicPr>
          <p:cNvPr id="8" name="Рисунок 7" descr="96291583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4005064"/>
            <a:ext cx="576064" cy="576064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361 -0.00278 C 0.12847 -0.00254 0.18143 -0.00231 0.2007 0.00046 C 0.21667 0.00278 0.23247 0.00694 0.24879 0.00833 C 0.28386 0.02383 0.32275 0.01064 0.35972 0.00995 C 0.38889 0.00324 0.41736 -0.0074 0.44636 -0.01411 C 0.45556 -0.02036 0.46545 -0.0229 0.47535 -0.02683 C 0.4842 -0.0303 0.49497 -0.03863 0.50434 -0.03979 C 0.54792 -0.04464 0.51389 -0.04141 0.6066 -0.04303 C 0.6191 -0.04719 0.62986 -0.04973 0.64288 -0.05089 C 0.64948 -0.0539 0.6566 -0.05343 0.66337 -0.05575 C 0.67413 -0.05945 0.68472 -0.06222 0.69584 -0.06384 C 0.69827 -0.065 0.70174 -0.06408 0.70313 -0.06708 C 0.70382 -0.0687 0.70434 -0.07078 0.70538 -0.07194 C 0.70764 -0.07448 0.71268 -0.07819 0.71268 -0.07795 C 0.71875 -0.09045 0.729 -0.09484 0.73924 -0.09762 C 0.76025 -0.09623 0.78091 -0.09392 0.80191 -0.09276 C 0.81823 -0.08721 0.83455 -0.08628 0.85122 -0.08466 C 0.8625 -0.08513 0.87361 -0.08536 0.8849 -0.08628 C 0.89045 -0.08674 0.89549 -0.08952 0.9007 -0.08952 " pathEditMode="relative" rAng="0" ptsTypes="ffffffffffffffffff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" y="-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743 -0.00601 C 0.13872 -0.0111 0.14931 -0.01434 0.16129 -0.01573 C 0.17205 -0.01688 0.19375 -0.01896 0.19375 -0.01873 C 0.2467 -0.0185 0.29983 -0.01827 0.35278 -0.01735 C 0.35972 -0.01711 0.37327 -0.01087 0.37327 -0.01064 C 0.37882 0.00023 0.37222 -0.01064 0.37934 -0.00463 C 0.38073 -0.00347 0.3816 -0.00116 0.38299 0.00023 C 0.38507 0.00208 0.39514 0.00902 0.3974 0.00994 C 0.40295 0.01249 0.40972 0.01272 0.41545 0.0148 C 0.42361 0.01781 0.42934 0.02405 0.43715 0.02752 C 0.44097 0.03261 0.44358 0.034 0.44792 0.03723 C 0.45052 0.03908 0.45521 0.04371 0.45521 0.04394 C 0.46077 0.05481 0.45417 0.04394 0.46129 0.04995 C 0.46268 0.05111 0.46354 0.05342 0.46493 0.05481 C 0.47014 0.05943 0.4809 0.06036 0.48646 0.0629 C 0.49132 0.06499 0.49618 0.06938 0.50104 0.071 C 0.51129 0.07447 0.52188 0.07585 0.53229 0.07724 C 0.54601 0.08326 0.56129 0.08487 0.5757 0.08696 C 0.60261 0.08649 0.62952 0.08626 0.65643 0.08534 C 0.65764 0.08534 0.66007 0.08372 0.66007 0.08395 " pathEditMode="relative" rAng="0" ptsTypes="fffffffffffffffffffA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" y="4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6 0.00532 C -0.06215 0.00764 -0.08021 0.01203 -0.10018 0.01342 C -0.11077 0.01619 -0.12084 0.01712 -0.1316 0.01828 C -0.13993 0.02013 -0.14861 0.02013 -0.15677 0.02313 C -0.16493 0.02614 -0.1724 0.02938 -0.1809 0.031 C -0.1875 0.03401 -0.19445 0.0347 -0.20139 0.03586 C -0.21007 0.03979 -0.21875 0.03979 -0.22795 0.04071 C -0.27327 0.03979 -0.28698 0.04372 -0.31945 0.03262 C -0.3316 0.02175 -0.31354 0.03701 -0.32795 0.02776 C -0.34584 0.01619 -0.32847 0.02475 -0.33872 0.0199 C -0.3415 0.01411 -0.34167 0.01087 -0.34601 0.00694 C -0.3507 -0.00231 -0.35382 -0.00879 -0.36042 -0.0155 C -0.36684 -0.02221 -0.37622 -0.02683 -0.38212 -0.0347 C -0.38768 -0.0421 -0.39462 -0.04765 -0.40139 -0.05251 C -0.40816 -0.05737 -0.41754 -0.06639 -0.42552 -0.06685 C -0.44601 -0.06778 -0.4665 -0.06801 -0.48698 -0.06847 C -0.49445 -0.07009 -0.50261 -0.07564 -0.5099 -0.07657 C -0.52917 -0.07865 -0.51945 -0.07772 -0.53872 -0.07957 C -0.54948 -0.08235 -0.56059 -0.08327 -0.57136 -0.08605 C -0.57882 -0.09276 -0.58802 -0.09831 -0.59653 -0.10224 C -0.59792 -0.10294 -0.59879 -0.10456 -0.60018 -0.10548 C -0.60139 -0.10617 -0.60261 -0.10641 -0.60382 -0.10687 C -0.60504 -0.10803 -0.60608 -0.10918 -0.60747 -0.11011 C -0.60868 -0.1108 -0.61007 -0.1108 -0.61111 -0.11173 C -0.62344 -0.12098 -0.61372 -0.11612 -0.62188 -0.11982 C -0.62691 -0.12977 -0.63768 -0.13023 -0.64601 -0.13116 C -0.64688 -0.13162 -0.65243 -0.13347 -0.6533 -0.13416 C -0.65573 -0.13602 -0.65764 -0.13948 -0.66042 -0.14064 C -0.6691 -0.14457 -0.66563 -0.14203 -0.67118 -0.14712 C -0.67222 -0.14874 -0.6724 -0.15082 -0.67361 -0.15198 C -0.675 -0.15313 -0.67674 -0.1529 -0.6783 -0.1536 C -0.68663 -0.15683 -0.67743 -0.15313 -0.68577 -0.15845 C -0.68802 -0.15984 -0.69306 -0.16146 -0.69306 -0.16146 " pathEditMode="relative" ptsTypes="ffffffffffffffffffffffffffffffffA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15 0.02151 C -0.07761 0.02336 -0.08941 0.02359 -0.1007 0.0266 C -0.11841 0.03122 -0.13559 0.04071 -0.15261 0.04788 C -0.15486 0.04973 -0.15625 0.05296 -0.15868 0.05458 C -0.16094 0.0562 -0.16615 0.05782 -0.16615 0.05782 C -0.17535 0.06615 -0.18872 0.06938 -0.19948 0.07262 C -0.20834 0.07517 -0.2165 0.08025 -0.22535 0.08257 C -0.25087 0.08904 -0.27917 0.08812 -0.30434 0.08904 C -0.31493 0.09344 -0.32552 0.09436 -0.33664 0.09552 C -0.34879 0.10014 -0.36198 0.09852 -0.375 0.1006 C -0.39931 0.1087 -0.42344 0.10916 -0.44879 0.11032 C -0.46684 0.11286 -0.48386 0.11934 -0.50191 0.12188 C -0.50608 0.12373 -0.50816 0.12697 -0.51181 0.13021 C -0.51771 0.14223 -0.53039 0.14223 -0.54011 0.14339 C -0.57275 0.1538 -0.6 0.14177 -0.63039 0.13506 C -0.65035 0.12628 -0.67136 0.12304 -0.69202 0.11864 C -0.70209 0.11425 -0.71355 0.11425 -0.72414 0.11217 C -0.7342 0.10847 -0.7448 0.10708 -0.75504 0.10546 C -0.76823 0.10107 -0.76164 0.10269 -0.77483 0.1006 C -0.78351 0.10107 -0.79202 0.1013 -0.8007 0.10222 C -0.81059 0.10315 -0.82049 0.10986 -0.829 0.11541 C -0.83177 0.11726 -0.83611 0.11772 -0.83889 0.11864 C -0.84358 0.12026 -0.84792 0.1235 -0.85261 0.12512 C -0.86233 0.12859 -0.87327 0.13044 -0.88334 0.13183 C -0.89184 0.13553 -0.9 0.13923 -0.90816 0.14339 C -0.91389 0.1464 -0.92049 0.14616 -0.92657 0.14825 C -0.93021 0.14778 -0.93403 0.14778 -0.93768 0.14663 C -0.94427 0.14455 -0.94914 0.13021 -0.95747 0.13021 " pathEditMode="relative" ptsTypes="fffffffffffffffffffffffffff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/data/data/com.infraware.PolarisOfficeAsusForTablet/files/.polaris_temp/fImage599072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764704"/>
            <a:ext cx="4128223" cy="3096344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539552" y="4797152"/>
            <a:ext cx="7992888" cy="20023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508000">
              <a:lnSpc>
                <a:spcPct val="104000"/>
              </a:lnSpc>
            </a:pP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«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Оленьи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Ручьи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»</a:t>
            </a:r>
            <a:endParaRPr lang="ru-RU" altLang="ko-KR" b="1" i="1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defTabSz="508000">
              <a:lnSpc>
                <a:spcPct val="104000"/>
              </a:lnSpc>
            </a:pP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«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Оленьи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Ручьи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» -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самый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популярный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в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Свердловской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области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природный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парк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. В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год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его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посещают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более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50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тысяч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человек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.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Туристов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привлекают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сюда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прекрасные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леса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чистая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река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Серга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многочисленные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живописные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скалы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гроты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и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пещеры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.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Также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река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Серга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отлично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подходит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для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сплава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на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два-три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дня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.</a:t>
            </a:r>
            <a:endParaRPr lang="ko-KR" altLang="en-US" b="1" i="1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4" name="Рисунок 3" descr="69d356d7f2deb816e21b889bce5057e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764704"/>
            <a:ext cx="4194043" cy="3145532"/>
          </a:xfrm>
          <a:prstGeom prst="rect">
            <a:avLst/>
          </a:prstGeom>
        </p:spPr>
      </p:pic>
      <p:pic>
        <p:nvPicPr>
          <p:cNvPr id="5" name="Рисунок 4" descr="5007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573016"/>
            <a:ext cx="1800225" cy="1624013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/data/data/com.infraware.PolarisOfficeAsusForTablet/files/.polaris_temp/fImage535882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08720"/>
            <a:ext cx="4572000" cy="3051295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467544" y="4437112"/>
            <a:ext cx="8064896" cy="232106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508000">
              <a:lnSpc>
                <a:spcPct val="104000"/>
              </a:lnSpc>
            </a:pPr>
            <a:r>
              <a:rPr lang="ru-RU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Река Чусовая.</a:t>
            </a:r>
          </a:p>
          <a:p>
            <a:pPr algn="ctr" defTabSz="508000">
              <a:lnSpc>
                <a:spcPct val="104000"/>
              </a:lnSpc>
            </a:pP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Чусовая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–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красивейшая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река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Урала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с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удивительной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историей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и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сотнями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достопримечательностей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.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Своей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красотой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и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уникальностью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она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широко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известна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не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только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в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России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но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и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за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ее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пределами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.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Ежегодно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красотами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Чусовой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любуются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многие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тысячи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любителей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уральской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природы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.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Это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единственная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в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мире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река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пересекающая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Уральские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горы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с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востока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на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запад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текущая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и в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Азии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, и в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Европе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.</a:t>
            </a:r>
            <a:endParaRPr lang="ko-KR" altLang="en-US" b="1" i="1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5" name="Рисунок 4" descr="9568057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1571" y="908720"/>
            <a:ext cx="4032448" cy="3024336"/>
          </a:xfrm>
          <a:prstGeom prst="rect">
            <a:avLst/>
          </a:prstGeom>
        </p:spPr>
      </p:pic>
      <p:pic>
        <p:nvPicPr>
          <p:cNvPr id="6" name="Рисунок 5" descr="sushestva48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32606" y="3501008"/>
            <a:ext cx="1405428" cy="1789932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67544" y="4221088"/>
            <a:ext cx="8496944" cy="255389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«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Чертово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Городище</a:t>
            </a:r>
            <a:r>
              <a:rPr lang="ru-RU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»</a:t>
            </a:r>
          </a:p>
          <a:p>
            <a:pPr algn="ctr"/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Чертово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Городище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–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это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величественные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скалы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на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вершине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одноименной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горы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в 6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километрах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к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юго-западу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от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поселка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Исеть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.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Вершина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Чертова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Городища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поднимается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над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уровнем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моря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на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347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метров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.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Из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них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последние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20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метров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-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могучий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гранитный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гребень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.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Зубчатая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гряда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гранитных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башен-останцев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вытянута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с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юго-востока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на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северо-запад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. С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севера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Городище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обрывается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неприступной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стеной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, а с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юга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скала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более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пологая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и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на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нее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можно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забраться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по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гигантскими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каменным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ступенями</a:t>
            </a:r>
            <a:endParaRPr lang="ru-RU" dirty="0"/>
          </a:p>
        </p:txBody>
      </p:sp>
      <p:pic>
        <p:nvPicPr>
          <p:cNvPr id="4" name="Рисунок 3" descr="20ec813431cf905a1a401bf0e8b0820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692696"/>
            <a:ext cx="3096344" cy="3429000"/>
          </a:xfrm>
          <a:prstGeom prst="rect">
            <a:avLst/>
          </a:prstGeom>
        </p:spPr>
      </p:pic>
      <p:pic>
        <p:nvPicPr>
          <p:cNvPr id="5" name="Рисунок 4" descr="6b5529a6dd724a51589e5784dc6d020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620688"/>
            <a:ext cx="4608512" cy="3456384"/>
          </a:xfrm>
          <a:prstGeom prst="rect">
            <a:avLst/>
          </a:prstGeom>
        </p:spPr>
      </p:pic>
      <p:pic>
        <p:nvPicPr>
          <p:cNvPr id="6" name="Рисунок 5" descr="80828177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332656"/>
            <a:ext cx="2397181" cy="1634679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/data/data/com.infraware.PolarisOfficeAsusForTablet/files/.polaris_temp/fImage667123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4311027" cy="2880320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539552" y="4581128"/>
            <a:ext cx="8208912" cy="232106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508000">
              <a:lnSpc>
                <a:spcPct val="104000"/>
              </a:lnSpc>
            </a:pP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Кунгурск</a:t>
            </a:r>
            <a:r>
              <a:rPr lang="ru-RU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ие</a:t>
            </a:r>
            <a:r>
              <a:rPr lang="ru-RU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пещер</a:t>
            </a:r>
            <a:r>
              <a:rPr lang="ru-RU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ы</a:t>
            </a:r>
            <a:r>
              <a:rPr lang="ru-RU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.</a:t>
            </a:r>
          </a:p>
          <a:p>
            <a:pPr algn="ctr" defTabSz="508000">
              <a:lnSpc>
                <a:spcPct val="104000"/>
              </a:lnSpc>
            </a:pP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Старинный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город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Кунгур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Пермского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края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в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буквальном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смысле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построен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на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пустом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месте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.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Под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городом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и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его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окрестностями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залегают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гипсы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, а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гипс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–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любимая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порода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для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развития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протяженных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лабиринтовых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пещер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.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На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весь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мир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известна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Кунгурская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ледяная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пещера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.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Но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спелеологи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и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спелеодайверы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уже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давно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приезжают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сюда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не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из-за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нее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: в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округе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имеется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много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других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известных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пещер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.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Одна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из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них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–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пещера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Бабиногорская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.</a:t>
            </a:r>
            <a:endParaRPr lang="ko-KR" altLang="en-US" b="1" i="1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4" name="Рисунок 3" descr="14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548680"/>
            <a:ext cx="3888432" cy="2914866"/>
          </a:xfrm>
          <a:prstGeom prst="rect">
            <a:avLst/>
          </a:prstGeom>
        </p:spPr>
      </p:pic>
      <p:pic>
        <p:nvPicPr>
          <p:cNvPr id="6" name="Рисунок 5" descr="3059958_bougie1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077072"/>
            <a:ext cx="640071" cy="1440160"/>
          </a:xfrm>
          <a:prstGeom prst="rect">
            <a:avLst/>
          </a:prstGeom>
        </p:spPr>
      </p:pic>
      <p:pic>
        <p:nvPicPr>
          <p:cNvPr id="7" name="Рисунок 6" descr="0a143dfd4cd3dfa0fd8dd6c00124d0c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3573016"/>
            <a:ext cx="1074415" cy="1074415"/>
          </a:xfrm>
          <a:prstGeom prst="rect">
            <a:avLst/>
          </a:prstGeom>
        </p:spPr>
      </p:pic>
      <p:pic>
        <p:nvPicPr>
          <p:cNvPr id="9" name="Рисунок 8" descr="0a143dfd4cd3dfa0fd8dd6c00124d0c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876256" y="4149080"/>
            <a:ext cx="1002407" cy="1002407"/>
          </a:xfrm>
          <a:prstGeom prst="rect">
            <a:avLst/>
          </a:prstGeom>
        </p:spPr>
      </p:pic>
      <p:pic>
        <p:nvPicPr>
          <p:cNvPr id="10" name="Рисунок 9" descr="0a143dfd4cd3dfa0fd8dd6c00124d0c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4005064"/>
            <a:ext cx="648072" cy="648072"/>
          </a:xfrm>
          <a:prstGeom prst="rect">
            <a:avLst/>
          </a:prstGeom>
        </p:spPr>
      </p:pic>
      <p:pic>
        <p:nvPicPr>
          <p:cNvPr id="11" name="Рисунок 10" descr="0a143dfd4cd3dfa0fd8dd6c00124d0c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5364088" y="3140968"/>
            <a:ext cx="1146423" cy="1146423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25376E-6 C -0.05034 -0.00763 -0.10121 -0.00463 -0.1519 -0.00648 C -0.17534 -0.01434 -0.20017 -0.01457 -0.22413 -0.01781 C -0.25086 -0.01735 -0.27708 -0.01712 -0.30364 -0.01619 C -0.31649 -0.01573 -0.33038 -0.01087 -0.34357 -0.00972 C -0.38298 0.00347 -0.42968 -0.00231 -0.46753 -0.00162 C -0.4868 0.00139 -0.50468 0.00786 -0.5243 0.00948 C -0.5519 0.01411 -0.56666 0.01203 -0.60121 0.0111 C -0.60746 0.00833 -0.60868 0.00902 -0.61319 0.00301 C -0.61423 0.00162 -0.61458 -0.00046 -0.61562 -0.00162 C -0.61909 -0.00532 -0.62291 -0.0081 -0.62673 -0.01134 C -0.63177 -0.01596 -0.63559 -0.0229 -0.64097 -0.0273 C -0.64687 -0.03909 -0.65642 -0.0465 -0.66284 -0.05783 C -0.66597 -0.06338 -0.66788 -0.06847 -0.67222 -0.0724 C -0.67395 -0.07564 -0.67638 -0.07819 -0.67708 -0.08189 C -0.67743 -0.08351 -0.67743 -0.08536 -0.67829 -0.08675 C -0.68159 -0.09184 -0.69427 -0.10317 -0.69878 -0.10595 C -0.70729 -0.11728 -0.72083 -0.12376 -0.73125 -0.13162 C -0.73402 -0.1337 -0.7368 -0.13625 -0.73975 -0.1381 C -0.74201 -0.13949 -0.74704 -0.14134 -0.74704 -0.14134 C -0.75121 -0.1455 -0.75486 -0.14735 -0.75902 -0.15105 C -0.7625 -0.15776 -0.76822 -0.16308 -0.77343 -0.16701 C -0.775 -0.16817 -0.77656 -0.16933 -0.77847 -0.17025 C -0.78072 -0.17141 -0.78559 -0.17349 -0.78559 -0.17349 C -0.7894 -0.17696 -0.79166 -0.18274 -0.79513 -0.18621 C -0.79618 -0.18737 -0.79774 -0.18691 -0.79878 -0.18783 C -0.80243 -0.19061 -0.8059 -0.19315 -0.80954 -0.19593 C -0.81215 -0.19778 -0.81441 -0.20033 -0.81684 -0.20241 C -0.81805 -0.20356 -0.82048 -0.20565 -0.82048 -0.20565 C -0.82343 -0.21166 -0.82517 -0.2112 -0.83003 -0.21351 C -0.83437 -0.21929 -0.83298 -0.21629 -0.83489 -0.22161 " pathEditMode="relative" ptsTypes="ffffffffffffffffffffffffffffff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3.58316E-6 C -0.01459 -0.00047 -0.029 -0.0007 -0.04341 -0.00162 C -0.05174 -0.00208 -0.06129 -0.00671 -0.0698 -0.0081 C -0.08317 -0.01411 -0.09584 -0.01596 -0.10973 -0.01943 C -0.12379 -0.0229 -0.13317 -0.0273 -0.1481 -0.02892 C -0.1639 -0.03424 -0.17674 -0.03447 -0.19393 -0.03539 C -0.20261 -0.03725 -0.21077 -0.04164 -0.21945 -0.04349 C -0.23612 -0.04719 -0.22275 -0.04303 -0.23369 -0.04673 C -0.24063 -0.05298 -0.24862 -0.05459 -0.25661 -0.05783 C -0.27275 -0.06431 -0.28525 -0.06755 -0.30244 -0.06917 C -0.32258 -0.07611 -0.34549 -0.07634 -0.36615 -0.07888 C -0.36737 -0.07935 -0.36859 -0.08004 -0.3698 -0.08027 C -0.37345 -0.08097 -0.37709 -0.08073 -0.38074 -0.08189 C -0.38247 -0.08235 -0.38386 -0.08443 -0.3856 -0.08513 C -0.38855 -0.08605 -0.39115 -0.08629 -0.39393 -0.08675 C -0.40383 -0.09114 -0.39862 -0.08952 -0.40956 -0.09161 C -0.4172 -0.09484 -0.42484 -0.09669 -0.43247 -0.0997 C -0.43872 -0.10202 -0.44532 -0.10641 -0.45174 -0.10757 C -0.46685 -0.11011 -0.49046 -0.11034 -0.50244 -0.11081 C -0.51077 -0.11312 -0.51928 -0.11682 -0.52761 -0.1189 C -0.53612 -0.12098 -0.54063 -0.11983 -0.54931 -0.12376 C -0.5547 -0.12607 -0.55852 -0.12885 -0.56407 -0.13024 C -0.56806 -0.13394 -0.5724 -0.1344 -0.57709 -0.13648 C -0.58282 -0.14805 -0.5823 -0.15106 -0.58577 -0.16378 C -0.58699 -0.17349 -0.58786 -0.17928 -0.59393 -0.18483 C -0.59671 -0.19015 -0.60626 -0.19593 -0.60626 -0.19593 C -0.61251 -0.20495 -0.62466 -0.21282 -0.63369 -0.21675 C -0.63734 -0.22161 -0.63977 -0.22438 -0.64463 -0.22647 C -0.65018 -0.23849 -0.66355 -0.24289 -0.67223 -0.25052 C -0.67466 -0.25561 -0.67779 -0.25769 -0.68195 -0.26024 C -0.68421 -0.26163 -0.68664 -0.26232 -0.68907 -0.26348 C -0.69029 -0.26394 -0.69272 -0.2651 -0.69272 -0.2651 C -0.69654 -0.2725 -0.70331 -0.27643 -0.70956 -0.27944 C -0.71043 -0.28106 -0.71095 -0.28291 -0.71199 -0.2843 C -0.71303 -0.28568 -0.71563 -0.28753 -0.71563 -0.28753 " pathEditMode="relative" ptsTypes="ffffffffffffffffffffffffffffffffffA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84 0.00648 C 0.0599 0.00417 0.07778 0.00278 0.09601 0.00162 C 0.11979 -0.00301 0.13959 -0.00393 0.16476 -0.00462 C 0.1882 -0.0074 0.21181 -0.00833 0.23455 -0.01596 C 0.24219 -0.02267 0.24861 -0.02845 0.25747 -0.03192 C 0.28143 -0.0532 0.31789 -0.04904 0.34306 -0.04973 C 0.35417 -0.05158 0.36476 -0.05505 0.37552 -0.05922 C 0.38021 -0.06338 0.38316 -0.06361 0.38872 -0.06569 C 0.39896 -0.06939 0.40712 -0.07333 0.41771 -0.07541 C 0.42257 -0.07749 0.42726 -0.0798 0.43212 -0.08189 C 0.43351 -0.08258 0.43438 -0.08443 0.43577 -0.08489 C 0.43976 -0.08605 0.44375 -0.08605 0.44775 -0.08651 C 0.46268 -0.09322 0.4783 -0.096 0.49358 -0.10109 C 0.50191 -0.10849 0.51077 -0.11149 0.52014 -0.11543 C 0.52969 -0.11936 0.53768 -0.12329 0.54775 -0.12514 C 0.55313 -0.12746 0.55764 -0.13 0.56354 -0.13 " pathEditMode="relative" ptsTypes="fffffffffffffffA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3.77053E-6 C 0.03369 -0.00115 0.06459 -0.00485 0.09758 -0.00971 C 0.1264 -0.01966 0.15678 -0.02058 0.18664 -0.02243 C 0.23872 -0.03007 0.28907 -0.02961 0.3422 -0.03053 C 0.35574 -0.03099 0.36945 -0.03122 0.38299 -0.03215 C 0.3889 -0.03261 0.39549 -0.03655 0.40122 -0.03863 C 0.41546 -0.04395 0.42935 -0.05066 0.44324 -0.05621 C 0.45869 -0.06245 0.47674 -0.06407 0.49272 -0.06592 C 0.50244 -0.07032 0.49185 -0.06592 0.5132 -0.06916 C 0.52101 -0.07032 0.52865 -0.07541 0.53612 -0.07865 C 0.54532 -0.08281 0.55053 -0.09553 0.55904 -0.10108 C 0.56511 -0.11334 0.57726 -0.11751 0.58664 -0.12375 C 0.5974 -0.13092 0.60765 -0.14018 0.61806 -0.14781 C 0.62345 -0.15174 0.62779 -0.15637 0.63369 -0.15891 C 0.63872 -0.164 0.64445 -0.16747 0.65053 -0.17025 C 0.65174 -0.17187 0.65279 -0.17372 0.65417 -0.17511 C 0.65574 -0.17673 0.65765 -0.17788 0.65904 -0.17973 C 0.6665 -0.18945 0.65591 -0.17996 0.66494 -0.18945 C 0.67084 -0.19569 0.67726 -0.20055 0.68299 -0.20703 C 0.68681 -0.21119 0.6882 -0.21698 0.69272 -0.21998 C 0.69914 -0.22438 0.70504 -0.22924 0.71199 -0.23271 C 0.71442 -0.23386 0.71928 -0.23594 0.71928 -0.23594 C 0.72657 -0.24265 0.72726 -0.24404 0.73612 -0.24404 " pathEditMode="relative" ptsTypes="ffffffffffffffffffffffA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/data/data/com.infraware.PolarisOfficeAsusForTablet/files/.polaris_temp/fImage1015463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880320" cy="3847017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467544" y="5445224"/>
            <a:ext cx="8352928" cy="10583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508000">
              <a:lnSpc>
                <a:spcPct val="104000"/>
              </a:lnSpc>
            </a:pP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Водопады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для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Урала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-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явление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крайне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редкое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.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Их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все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можно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пересчитать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по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пальцам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.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Один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из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таких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уникальных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природных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объектов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находится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на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правом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берегу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реки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Сылвы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в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Пермском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крае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недалеко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от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Суксуна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. </a:t>
            </a:r>
            <a:endParaRPr lang="ko-KR" altLang="en-US" b="1" i="1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4" name="Рисунок 3" descr="7398382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620688"/>
            <a:ext cx="4954521" cy="3715891"/>
          </a:xfrm>
          <a:prstGeom prst="rect">
            <a:avLst/>
          </a:prstGeom>
        </p:spPr>
      </p:pic>
      <p:pic>
        <p:nvPicPr>
          <p:cNvPr id="5" name="Рисунок 4" descr="48547024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04430" y="3573016"/>
            <a:ext cx="2047987" cy="1848183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560" y="4653136"/>
            <a:ext cx="7920880" cy="163449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Недалеко от столицы Тюменской области есть благоустроенные термальные источники, температура воды в которых круглый год держится в диапазоне +36…+45 °C.</a:t>
            </a:r>
          </a:p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Тюменские источники особенно популярны в зимнее время, когда вокруг стоят сугробы, а отдыхающие плещутся в горячей термальной воде.</a:t>
            </a:r>
            <a:endParaRPr lang="ru-RU" i="1" dirty="0"/>
          </a:p>
        </p:txBody>
      </p:sp>
      <p:pic>
        <p:nvPicPr>
          <p:cNvPr id="3" name="Рисунок 2" descr="goryachiy_istochnik_tumen_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4176464" cy="2784309"/>
          </a:xfrm>
          <a:prstGeom prst="rect">
            <a:avLst/>
          </a:prstGeom>
        </p:spPr>
      </p:pic>
      <p:pic>
        <p:nvPicPr>
          <p:cNvPr id="4" name="Рисунок 3" descr="tumen_goryachie_istochniki_foto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548680"/>
            <a:ext cx="3717032" cy="2787774"/>
          </a:xfrm>
          <a:prstGeom prst="rect">
            <a:avLst/>
          </a:prstGeom>
        </p:spPr>
      </p:pic>
      <p:pic>
        <p:nvPicPr>
          <p:cNvPr id="5" name="Рисунок 4" descr="tSx1Jjy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1564" y="2708920"/>
            <a:ext cx="1464914" cy="1877566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2267744" y="332656"/>
            <a:ext cx="4176464" cy="1152128"/>
          </a:xfrm>
          <a:prstGeom prst="wedgeRoundRectCallout">
            <a:avLst>
              <a:gd name="adj1" fmla="val -61545"/>
              <a:gd name="adj2" fmla="val 29097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8000">
              <a:lnSpc>
                <a:spcPct val="104000"/>
              </a:lnSpc>
            </a:pP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Пора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сделать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привал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!</a:t>
            </a:r>
            <a:endParaRPr lang="ko-KR" altLang="en-US" sz="16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 defTabSz="508000">
              <a:lnSpc>
                <a:spcPct val="104000"/>
              </a:lnSpc>
            </a:pP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Может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поиграем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Давай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вспомном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правила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прибывания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на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природе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ko-KR" altLang="en-US" sz="16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 defTabSz="508000">
              <a:lnSpc>
                <a:spcPct val="104000"/>
              </a:lnSpc>
            </a:pP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Какая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картинка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лишняя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ko-KR" altLang="en-US" sz="1600" b="1" i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 descr="721383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548680"/>
            <a:ext cx="1539974" cy="1781234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5" name="Picture 19" descr="/data/data/com.infraware.PolarisOfficeAsusForTablet/files/.polaris_temp/fImage862943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484784"/>
            <a:ext cx="3090545" cy="2194560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pic>
        <p:nvPicPr>
          <p:cNvPr id="6" name="Picture 20" descr="/data/data/com.infraware.PolarisOfficeAsusForTablet/files/.polaris_temp/fImage111283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556792"/>
            <a:ext cx="3213735" cy="2214880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pic>
        <p:nvPicPr>
          <p:cNvPr id="7" name="Picture 21" descr="/data/data/com.infraware.PolarisOfficeAsusForTablet/files/.polaris_temp/fImage4773139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3933056"/>
            <a:ext cx="2907665" cy="2171700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pic>
        <p:nvPicPr>
          <p:cNvPr id="14" name="Picture 22" descr="/data/data/com.infraware.PolarisOfficeAsusForTablet/files/.polaris_temp/fImage6581840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3861048"/>
            <a:ext cx="2286000" cy="2592070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/data/data/com.infraware.PolarisOfficeAsusForTablet/files/.polaris_temp/fImage600944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88640"/>
            <a:ext cx="3429186" cy="2088232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pic>
        <p:nvPicPr>
          <p:cNvPr id="3" name="Picture 24" descr="/data/data/com.infraware.PolarisOfficeAsusForTablet/files/.polaris_temp/fImage746084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88640"/>
            <a:ext cx="3242945" cy="2231390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pic>
        <p:nvPicPr>
          <p:cNvPr id="4" name="Picture 25" descr="/data/data/com.infraware.PolarisOfficeAsusForTablet/files/.polaris_temp/fImage607604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2564904"/>
            <a:ext cx="3498215" cy="2453640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pic>
        <p:nvPicPr>
          <p:cNvPr id="5" name="Picture 26" descr="/data/data/com.infraware.PolarisOfficeAsusForTablet/files/.polaris_temp/fImage1918544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2564904"/>
            <a:ext cx="3299460" cy="2693670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763688" y="5661248"/>
            <a:ext cx="5616624" cy="792088"/>
          </a:xfrm>
          <a:prstGeom prst="wedgeRoundRectCallout">
            <a:avLst>
              <a:gd name="adj1" fmla="val -56837"/>
              <a:gd name="adj2" fmla="val 267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8000">
              <a:lnSpc>
                <a:spcPct val="104000"/>
              </a:lnSpc>
            </a:pPr>
            <a:r>
              <a:rPr lang="ru-RU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Все верно ребята, вы большие молодцы. Ну что, продолжим путешествие?</a:t>
            </a:r>
            <a:endParaRPr lang="ko-KR" altLang="en-US" sz="1600" b="1" i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Рисунок 6" descr="7213831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0" y="4941168"/>
            <a:ext cx="1475656" cy="1706840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 descr="/data/data/com.infraware.PolarisOfficeAsusForTablet/files/.polaris_temp/fImage251564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4066803" cy="3050282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4437112"/>
            <a:ext cx="8496944" cy="194095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Аркаим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–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одно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из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самых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культовых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мест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на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Урале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окруженное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многочисленными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легендами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ореолом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таинственности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Сюда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стремятся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не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только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туристы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но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экстрасенсы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эзотерики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оккультисты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прочие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Находится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степях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на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юге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Челябинской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области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Аркаим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–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это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древнее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городище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открытое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археологами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в 1987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году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степях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на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юге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Челябинской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области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 descr="b-IMG_065ab08e795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548680"/>
            <a:ext cx="4289838" cy="3024336"/>
          </a:xfrm>
          <a:prstGeom prst="rect">
            <a:avLst/>
          </a:prstGeom>
        </p:spPr>
      </p:pic>
      <p:pic>
        <p:nvPicPr>
          <p:cNvPr id="5" name="Рисунок 4" descr="109193913_park_ranger_teddy_hiking_md_cl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996952"/>
            <a:ext cx="1160905" cy="1477516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4844E-6 C 0.02916 -0.01296 0.06059 -0.00047 0.09028 0.00323 C 0.10694 0.01064 0.13021 0.00879 0.14687 0.00971 C 0.16024 0.01411 0.14531 0.00971 0.17465 0.01295 C 0.20139 0.01596 0.22847 0.01943 0.25538 0.02243 C 0.26892 0.02845 0.28541 0.02544 0.3 0.02729 C 0.32239 0.03493 0.36771 0.03169 0.38316 0.03215 C 0.47187 0.03076 0.56041 0.02845 0.6493 0.02729 C 0.68889 0.02197 0.73021 0.02336 0.76962 0.02243 C 0.78628 0.01804 0.80208 0.0185 0.81927 0.01758 C 0.82916 0.01526 0.83923 0.01411 0.8493 0.01295 C 0.86128 0.01156 0.88541 0.00971 0.88541 0.00971 C 0.90191 0.00601 0.91892 0.00578 0.93611 0.00485 C 0.95503 0.00069 0.92864 0.00601 0.96857 0.00161 C 0.97257 0.00115 0.97621 -0.00162 0.98055 -0.00162 " pathEditMode="relative" ptsTypes="ffffffffffffff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21383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899592" y="3645024"/>
            <a:ext cx="1539974" cy="1781234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619672" y="1628800"/>
            <a:ext cx="4608512" cy="1728192"/>
          </a:xfrm>
          <a:prstGeom prst="wedgeRoundRect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Привет, меня зовут Влад. Я живу в Екатеринбурге, он находится на Урале, сейчас я собираюсь в путешествие по интересным местам моего родного края. Хочешь со мной?</a:t>
            </a:r>
            <a:endParaRPr lang="ru-RU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Рисунок 5" descr="922ddcbbaf7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5517232"/>
            <a:ext cx="851069" cy="1087132"/>
          </a:xfrm>
          <a:prstGeom prst="rect">
            <a:avLst/>
          </a:prstGeom>
        </p:spPr>
      </p:pic>
      <p:pic>
        <p:nvPicPr>
          <p:cNvPr id="7" name="Рисунок 6" descr="51122741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275459">
            <a:off x="6307391" y="2008527"/>
            <a:ext cx="808484" cy="788272"/>
          </a:xfrm>
          <a:prstGeom prst="rect">
            <a:avLst/>
          </a:prstGeom>
        </p:spPr>
      </p:pic>
      <p:pic>
        <p:nvPicPr>
          <p:cNvPr id="8" name="Рисунок 7" descr="51122741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72160">
            <a:off x="3776774" y="3428019"/>
            <a:ext cx="808484" cy="788272"/>
          </a:xfrm>
          <a:prstGeom prst="rect">
            <a:avLst/>
          </a:prstGeom>
        </p:spPr>
      </p:pic>
      <p:pic>
        <p:nvPicPr>
          <p:cNvPr id="9" name="Рисунок 8" descr="51122741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54588">
            <a:off x="474743" y="2296558"/>
            <a:ext cx="808484" cy="788272"/>
          </a:xfrm>
          <a:prstGeom prst="rect">
            <a:avLst/>
          </a:prstGeom>
        </p:spPr>
      </p:pic>
      <p:pic>
        <p:nvPicPr>
          <p:cNvPr id="10" name="Рисунок 9" descr="51122741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275459">
            <a:off x="5612315" y="4568486"/>
            <a:ext cx="648826" cy="632605"/>
          </a:xfrm>
          <a:prstGeom prst="rect">
            <a:avLst/>
          </a:prstGeom>
        </p:spPr>
      </p:pic>
      <p:pic>
        <p:nvPicPr>
          <p:cNvPr id="11" name="Рисунок 10" descr="511227419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633686">
            <a:off x="2955233" y="4719897"/>
            <a:ext cx="599958" cy="584959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8" descr="/data/data/com.infraware.PolarisOfficeAsusForTablet/files/.polaris_temp/fImage160804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476672"/>
            <a:ext cx="4028516" cy="3024336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23528" y="4293096"/>
            <a:ext cx="8568952" cy="233333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508000">
              <a:lnSpc>
                <a:spcPct val="104000"/>
              </a:lnSpc>
            </a:pP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Ильменский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минералогический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заповедник</a:t>
            </a:r>
            <a:r>
              <a:rPr lang="ru-RU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ko-KR" altLang="en-US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 defTabSz="508000">
              <a:lnSpc>
                <a:spcPct val="104000"/>
              </a:lnSpc>
            </a:pP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История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изучения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Ильмен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началась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более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200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лет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назад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, и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история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эта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захватывающе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интересна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порой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напоминает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хороший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детектив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, с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головокружительным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сюжетом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Здесь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искали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одно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, а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находили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другое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;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открывали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минералы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которые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затем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"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исчезали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"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на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десятилетия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не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всегда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"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появлялись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"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вновь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;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на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одном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том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же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материале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создавали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взаимоисключающие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научные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теории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ko-KR" altLang="en-US" b="1" i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0006" y="476672"/>
            <a:ext cx="4032448" cy="3024336"/>
          </a:xfrm>
          <a:prstGeom prst="rect">
            <a:avLst/>
          </a:prstGeom>
        </p:spPr>
      </p:pic>
      <p:pic>
        <p:nvPicPr>
          <p:cNvPr id="6" name="Рисунок 5" descr="681156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3284984"/>
            <a:ext cx="1123176" cy="881261"/>
          </a:xfrm>
          <a:prstGeom prst="rect">
            <a:avLst/>
          </a:prstGeom>
        </p:spPr>
      </p:pic>
      <p:pic>
        <p:nvPicPr>
          <p:cNvPr id="7" name="Рисунок 6" descr="ston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34325" y="188640"/>
            <a:ext cx="1209675" cy="657225"/>
          </a:xfrm>
          <a:prstGeom prst="rect">
            <a:avLst/>
          </a:prstGeom>
        </p:spPr>
      </p:pic>
      <p:pic>
        <p:nvPicPr>
          <p:cNvPr id="8" name="Рисунок 7" descr="ston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88640"/>
            <a:ext cx="1008112" cy="547714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 descr="/data/data/com.infraware.PolarisOfficeAsusForTablet/files/.polaris_temp/fImage332115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4311035" cy="2880320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251520" y="4077072"/>
            <a:ext cx="8352928" cy="265221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508000">
              <a:lnSpc>
                <a:spcPct val="104000"/>
              </a:lnSpc>
            </a:pP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Национальный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парк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Таганай</a:t>
            </a:r>
            <a:r>
              <a:rPr lang="ru-RU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ko-KR" altLang="en-US" sz="16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 defTabSz="508000">
              <a:lnSpc>
                <a:spcPct val="104000"/>
              </a:lnSpc>
            </a:pP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Национальный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парк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Таганай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славящийся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своей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красотой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, –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один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из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самых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популярных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на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Урале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среди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туристов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Интересных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мест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на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территории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национального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парка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–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множество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Туристы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могут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увидеть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здесь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огромные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горные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хребты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причудливые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каменные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останцы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россыпи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курумников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удивительную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каменную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реку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вытянувшуюся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на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несколько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километров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реликтовые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леса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подгольцовые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редколесья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горные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тундры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старинные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минеральные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копи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горные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реки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текущие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как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Европу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так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и в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Азию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на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территории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парка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как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раз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проходит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водораздел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).</a:t>
            </a:r>
            <a:endParaRPr lang="ko-KR" altLang="en-US" sz="1600" b="1" i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 descr="Tagan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60648"/>
            <a:ext cx="3960440" cy="2970330"/>
          </a:xfrm>
          <a:prstGeom prst="rect">
            <a:avLst/>
          </a:prstGeom>
        </p:spPr>
      </p:pic>
      <p:pic>
        <p:nvPicPr>
          <p:cNvPr id="6" name="Рисунок 5" descr="80162818_large_241131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852936"/>
            <a:ext cx="1156133" cy="1616968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0" descr="/data/data/com.infraware.PolarisOfficeAsusForTablet/files/.polaris_temp/fImage533595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692696"/>
            <a:ext cx="4195709" cy="2952328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611560" y="4293096"/>
            <a:ext cx="7488832" cy="200906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Озеро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Тургояк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–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это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одно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из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красивейших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чистейших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озер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Урала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расположенное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горной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котловине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около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города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Миасс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Челябинской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области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Озеро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признано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памятником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природы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Озеро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Тургояк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глубокое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Его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средняя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глубина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составляет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19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метров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, а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максимальная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достигает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36,5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метра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Озеро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Тургояк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славится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очень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высокой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прозрачностью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которая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достигает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10-17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метров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Тургоякская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вода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близка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к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байкальской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Неспроста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Тургояк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называют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братом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Байкала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1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 descr="_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620688"/>
            <a:ext cx="4098032" cy="3073524"/>
          </a:xfrm>
          <a:prstGeom prst="rect">
            <a:avLst/>
          </a:prstGeom>
        </p:spPr>
      </p:pic>
      <p:pic>
        <p:nvPicPr>
          <p:cNvPr id="5" name="Рисунок 4" descr="37953453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852936"/>
            <a:ext cx="2847975" cy="173355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11560" y="5013176"/>
            <a:ext cx="7632848" cy="169585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508000">
              <a:lnSpc>
                <a:spcPct val="104000"/>
              </a:lnSpc>
            </a:pP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Фонтан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-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это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ледяная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глыба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живописной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формы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достигает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высоты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10-14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метров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Возник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фонтан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в 1976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году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когда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геологи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пробили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разведочную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скважину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из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нее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забила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струя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воды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Фонтан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находится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западной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части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Национального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парка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«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Зюраткуль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», в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поселке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b="1" i="1" dirty="0" err="1" smtClean="0">
                <a:solidFill>
                  <a:schemeClr val="accent3">
                    <a:lumMod val="50000"/>
                  </a:schemeClr>
                </a:solidFill>
              </a:rPr>
              <a:t>Сибирка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ko-KR" altLang="en-US" b="1" i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 descr="28da31d002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04664"/>
            <a:ext cx="3561589" cy="2665256"/>
          </a:xfrm>
          <a:prstGeom prst="rect">
            <a:avLst/>
          </a:prstGeom>
        </p:spPr>
      </p:pic>
      <p:pic>
        <p:nvPicPr>
          <p:cNvPr id="5" name="Рисунок 4" descr="9113c7c91fc7fd46be18b6ea5dff1b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1988840"/>
            <a:ext cx="4857683" cy="2880320"/>
          </a:xfrm>
          <a:prstGeom prst="rect">
            <a:avLst/>
          </a:prstGeom>
        </p:spPr>
      </p:pic>
      <p:pic>
        <p:nvPicPr>
          <p:cNvPr id="6" name="Рисунок 5" descr="121cd1cc858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-171400"/>
            <a:ext cx="2244080" cy="2412386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21383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4941168"/>
            <a:ext cx="1475656" cy="1706840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1763688" y="5085184"/>
            <a:ext cx="5616624" cy="1368152"/>
          </a:xfrm>
          <a:prstGeom prst="wedgeRoundRectCallout">
            <a:avLst>
              <a:gd name="adj1" fmla="val -56837"/>
              <a:gd name="adj2" fmla="val 267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8000">
              <a:lnSpc>
                <a:spcPct val="104000"/>
              </a:lnSpc>
            </a:pP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Что</a:t>
            </a:r>
            <a:r>
              <a:rPr lang="ru-RU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то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я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устал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похоже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пора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возвращаться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домой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. В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обратный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путь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друзья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. А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чтоб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н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ам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было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веселее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давайте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потанцуем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ko-KR" altLang="en-US" sz="16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 defTabSz="508000">
              <a:lnSpc>
                <a:spcPct val="104000"/>
              </a:lnSpc>
            </a:pP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Выполняйте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движения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под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музыку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ko-KR" altLang="en-US" sz="1600" b="1" i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 descr="KCEVA-BUS-270_Animated_Gif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764704"/>
            <a:ext cx="3744416" cy="3978442"/>
          </a:xfrm>
          <a:prstGeom prst="rect">
            <a:avLst/>
          </a:prstGeom>
        </p:spPr>
      </p:pic>
      <p:pic>
        <p:nvPicPr>
          <p:cNvPr id="5" name="Е. Железнова - Автобус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516216" y="5805264"/>
            <a:ext cx="504056" cy="504056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7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1763688" y="5661248"/>
            <a:ext cx="5616624" cy="792088"/>
          </a:xfrm>
          <a:prstGeom prst="wedgeRoundRectCallout">
            <a:avLst>
              <a:gd name="adj1" fmla="val -56837"/>
              <a:gd name="adj2" fmla="val 267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8000">
              <a:lnSpc>
                <a:spcPct val="104000"/>
              </a:lnSpc>
            </a:pP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Вот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мы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дома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! Я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надеюсь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вам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понравилось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Ведь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мы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увидели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всего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малую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часть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Урала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ko-KR" altLang="en-US" sz="16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 defTabSz="508000">
              <a:lnSpc>
                <a:spcPct val="104000"/>
              </a:lnSpc>
            </a:pP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Досвидания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ребята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!</a:t>
            </a:r>
            <a:endParaRPr lang="ko-KR" altLang="en-US" sz="1600" b="1" i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2" descr="721383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4941168"/>
            <a:ext cx="1475656" cy="1706840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4" name="Рисунок 3" descr="4c6fb84b7a27b7a0863fe956b32550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764704"/>
            <a:ext cx="5148064" cy="3861048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944216"/>
          </a:xfrm>
        </p:spPr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chemeClr val="accent3">
                    <a:lumMod val="50000"/>
                  </a:schemeClr>
                </a:solidFill>
              </a:rPr>
              <a:t>Всё!!!</a:t>
            </a:r>
            <a:endParaRPr lang="ru-RU" sz="9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 descr="35108410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054952">
            <a:off x="1824509" y="3077282"/>
            <a:ext cx="1666875" cy="1323975"/>
          </a:xfrm>
          <a:prstGeom prst="rect">
            <a:avLst/>
          </a:prstGeom>
        </p:spPr>
      </p:pic>
      <p:pic>
        <p:nvPicPr>
          <p:cNvPr id="5" name="Рисунок 4" descr="35108410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78831" flipH="1">
            <a:off x="4240492" y="3234134"/>
            <a:ext cx="1757533" cy="1395983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21383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07504" y="4293096"/>
            <a:ext cx="1539974" cy="1781234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3" name="Рисунок 2" descr="440675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88640"/>
            <a:ext cx="4696780" cy="4160004"/>
          </a:xfrm>
          <a:prstGeom prst="rect">
            <a:avLst/>
          </a:prstGeom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763688" y="4365104"/>
            <a:ext cx="6912768" cy="2016224"/>
          </a:xfrm>
          <a:prstGeom prst="wedgeRoundRectCallout">
            <a:avLst>
              <a:gd name="adj1" fmla="val -54779"/>
              <a:gd name="adj2" fmla="val -25472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Так выглядит карта Урала, правда впечатляет? </a:t>
            </a:r>
            <a: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Урал – это уникальный географический регион, по которому проходит граница двух частей света – Европы и Азии. На этой границе на протяжении более двух тысяч километров установлены несколько десятков памятников и памятных знаков.</a:t>
            </a:r>
            <a:br>
              <a:rPr lang="en-US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altLang="ko-KR" sz="1600" b="1" i="1" dirty="0" smtClean="0">
                <a:solidFill>
                  <a:schemeClr val="accent3">
                    <a:lumMod val="50000"/>
                  </a:schemeClr>
                </a:solidFill>
              </a:rPr>
              <a:t>Но не только на границе есть памятники природы, Урал вообще очень богатый регион – здесь очень много рек, озер, гор и лесов. Давайте посмотрим чем же так богат наш родной край.</a:t>
            </a:r>
            <a:endParaRPr lang="ru-RU" sz="16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Рисунок 4" descr="99159721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453312">
            <a:off x="1623389" y="2144341"/>
            <a:ext cx="987854" cy="911021"/>
          </a:xfrm>
          <a:prstGeom prst="rect">
            <a:avLst/>
          </a:prstGeom>
        </p:spPr>
      </p:pic>
      <p:pic>
        <p:nvPicPr>
          <p:cNvPr id="6" name="Рисунок 5" descr="99159721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95948">
            <a:off x="6793228" y="2714739"/>
            <a:ext cx="987854" cy="911021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21383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79512" y="4293096"/>
            <a:ext cx="1539974" cy="1781234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1763688" y="4005064"/>
            <a:ext cx="6912768" cy="2088232"/>
          </a:xfrm>
          <a:prstGeom prst="wedgeRoundRectCallout">
            <a:avLst>
              <a:gd name="adj1" fmla="val -54779"/>
              <a:gd name="adj2" fmla="val -25472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8000">
              <a:lnSpc>
                <a:spcPct val="129000"/>
              </a:lnSpc>
              <a:spcAft>
                <a:spcPts val="300"/>
              </a:spcAft>
            </a:pP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Сейчас мы с вами превратимся в самых настоящих туристов и отправимся в увликательное путешествие по природным памятникам </a:t>
            </a:r>
            <a:r>
              <a:rPr lang="ru-RU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У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рала. </a:t>
            </a:r>
            <a:b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Для начала давай поиграем и собирем рюкзак. </a:t>
            </a:r>
            <a:r>
              <a:rPr lang="ru-RU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Помните, что в поход нужно брать только самое необходимое. </a:t>
            </a:r>
            <a:endParaRPr lang="ko-KR" altLang="en-US" dirty="0" smtClean="0">
              <a:latin typeface="Times New Roman" charset="0"/>
            </a:endParaRPr>
          </a:p>
        </p:txBody>
      </p:sp>
      <p:pic>
        <p:nvPicPr>
          <p:cNvPr id="4" name="Рисунок 3" descr="626f5e591fe472893a59b5cd0c0e7bac-galle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908720"/>
            <a:ext cx="4416152" cy="262209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336704" cy="418058"/>
          </a:xfrm>
        </p:spPr>
        <p:txBody>
          <a:bodyPr>
            <a:noAutofit/>
          </a:bodyPr>
          <a:lstStyle/>
          <a:p>
            <a:r>
              <a:rPr lang="ru-RU" altLang="ko-KR" sz="3600" b="1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Н</a:t>
            </a:r>
            <a:r>
              <a:rPr lang="en-US" altLang="ko-KR" sz="3600" b="1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айди лишний предмет</a:t>
            </a:r>
            <a:r>
              <a:rPr lang="ru-RU" altLang="ko-KR" sz="3600" b="1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.</a:t>
            </a:r>
            <a:endParaRPr lang="ru-RU" sz="3600" b="1" i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Picture 5" descr="/data/data/com.infraware.PolarisOfficeAsusForTablet/files/.polaris_temp/fImage66061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052736"/>
            <a:ext cx="1988185" cy="1858010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pic>
        <p:nvPicPr>
          <p:cNvPr id="4" name="Picture 1" descr="/data/data/com.infraware.PolarisOfficeAsusForTablet/files/.polaris_temp/fImage6060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196752"/>
            <a:ext cx="2106295" cy="1733550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pic>
        <p:nvPicPr>
          <p:cNvPr id="5" name="Picture 2" descr="/data/data/com.infraware.PolarisOfficeAsusForTablet/files/.polaris_temp/fImage4779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3645024"/>
            <a:ext cx="1509395" cy="1748155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pic>
        <p:nvPicPr>
          <p:cNvPr id="6" name="Picture 4" descr="/data/data/com.infraware.PolarisOfficeAsusForTablet/files/.polaris_temp/fImage517517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1124744"/>
            <a:ext cx="2197219" cy="1656184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pic>
        <p:nvPicPr>
          <p:cNvPr id="7" name="Picture 3" descr="/data/data/com.infraware.PolarisOfficeAsusForTablet/files/.polaris_temp/fImage65018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3356992"/>
            <a:ext cx="2076450" cy="2155190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altLang="ko-KR" sz="3600" b="1" i="1" dirty="0" smtClean="0">
                <a:solidFill>
                  <a:schemeClr val="accent3">
                    <a:lumMod val="50000"/>
                  </a:schemeClr>
                </a:solidFill>
              </a:rPr>
              <a:t>Н</a:t>
            </a:r>
            <a:r>
              <a:rPr lang="en-US" altLang="ko-KR" sz="3600" b="1" i="1" dirty="0" smtClean="0">
                <a:solidFill>
                  <a:schemeClr val="accent3">
                    <a:lumMod val="50000"/>
                  </a:schemeClr>
                </a:solidFill>
              </a:rPr>
              <a:t>айди лишний предмет</a:t>
            </a:r>
            <a:endParaRPr lang="ru-RU" sz="3600" dirty="0"/>
          </a:p>
        </p:txBody>
      </p:sp>
      <p:pic>
        <p:nvPicPr>
          <p:cNvPr id="3" name="Picture 6" descr="/data/data/com.infraware.PolarisOfficeAsusForTablet/files/.polaris_temp/fImage69591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723" y="1200532"/>
            <a:ext cx="1627505" cy="1709420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pic>
        <p:nvPicPr>
          <p:cNvPr id="4" name="Picture 7" descr="/data/data/com.infraware.PolarisOfficeAsusForTablet/files/.polaris_temp/fImage518321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9393" y="1342772"/>
            <a:ext cx="1624330" cy="1586865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pic>
        <p:nvPicPr>
          <p:cNvPr id="5" name="Picture 8" descr="/data/data/com.infraware.PolarisOfficeAsusForTablet/files/.polaris_temp/fImage55771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0033" y="3586227"/>
            <a:ext cx="2781935" cy="1856740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pic>
        <p:nvPicPr>
          <p:cNvPr id="6" name="Picture 9" descr="/data/data/com.infraware.PolarisOfficeAsusForTablet/files/.polaris_temp/fImage827315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3645024"/>
            <a:ext cx="2275840" cy="1600200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pic>
        <p:nvPicPr>
          <p:cNvPr id="7" name="Picture 10" descr="/data/data/com.infraware.PolarisOfficeAsusForTablet/files/.polaris_temp/fImage1297116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97518" y="1409447"/>
            <a:ext cx="2274570" cy="1499870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loggOrPage_089483606_1102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51520" y="4581128"/>
            <a:ext cx="2702554" cy="1501418"/>
          </a:xfrm>
          <a:prstGeom prst="rect">
            <a:avLst/>
          </a:prstGeom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179512" y="2708920"/>
            <a:ext cx="3816424" cy="1152128"/>
          </a:xfrm>
          <a:prstGeom prst="wedgeRoundRectCallout">
            <a:avLst>
              <a:gd name="adj1" fmla="val -15910"/>
              <a:gd name="adj2" fmla="val 8774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Молодцы, конечно же вы правы. Ну что ж, рюкзаки собраны, пора в путь друзья. </a:t>
            </a:r>
            <a:endParaRPr lang="ru-RU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 descr="5112274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717032"/>
            <a:ext cx="952501" cy="928688"/>
          </a:xfrm>
          <a:prstGeom prst="rect">
            <a:avLst/>
          </a:prstGeom>
        </p:spPr>
      </p:pic>
      <p:pic>
        <p:nvPicPr>
          <p:cNvPr id="5" name="Рисунок 4" descr="14359208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54925">
            <a:off x="3897786" y="1591070"/>
            <a:ext cx="952500" cy="742950"/>
          </a:xfrm>
          <a:prstGeom prst="rect">
            <a:avLst/>
          </a:prstGeom>
        </p:spPr>
      </p:pic>
      <p:pic>
        <p:nvPicPr>
          <p:cNvPr id="6" name="Рисунок 5" descr="14359208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91126">
            <a:off x="5756524" y="4804361"/>
            <a:ext cx="952500" cy="742950"/>
          </a:xfrm>
          <a:prstGeom prst="rect">
            <a:avLst/>
          </a:prstGeom>
        </p:spPr>
      </p:pic>
      <p:pic>
        <p:nvPicPr>
          <p:cNvPr id="7" name="Рисунок 6" descr="5112274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90156">
            <a:off x="1818480" y="1472178"/>
            <a:ext cx="952501" cy="928688"/>
          </a:xfrm>
          <a:prstGeom prst="rect">
            <a:avLst/>
          </a:prstGeom>
        </p:spPr>
      </p:pic>
      <p:pic>
        <p:nvPicPr>
          <p:cNvPr id="8" name="Рисунок 7" descr="5112274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7880">
            <a:off x="5825882" y="1893783"/>
            <a:ext cx="1069638" cy="1042897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38 0.00601 L 1.07292 -0.43455 " pathEditMode="relative" ptsTypes="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9552" y="4149080"/>
            <a:ext cx="7272808" cy="201459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508000">
              <a:lnSpc>
                <a:spcPct val="104000"/>
              </a:lnSpc>
            </a:pP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Гора Азов считается одним из самых загадочных мест Свердловской области. С ней связано множество преданий о кладах, спрятанных разбойниками, о загадочном призраке девушки в белом (девка Азовка), об огнях-свечках по ночам и т.д. Кроме того, об Азов-горе и окружающих ее местах писал в своих сказах писатель Павел Бажов.</a:t>
            </a:r>
            <a:endParaRPr lang="ko-KR" altLang="en-US" b="1" i="1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4" name="Picture 11" descr="/data/data/com.infraware.PolarisOfficeAsusForTablet/files/.polaris_temp/fImage618212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32656"/>
            <a:ext cx="3672408" cy="2750910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pic>
        <p:nvPicPr>
          <p:cNvPr id="5" name="Рисунок 4" descr="Hozyayka_mednoy_goruy_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24031">
            <a:off x="6444208" y="1844824"/>
            <a:ext cx="1364311" cy="2016224"/>
          </a:xfrm>
          <a:prstGeom prst="rect">
            <a:avLst/>
          </a:prstGeom>
        </p:spPr>
      </p:pic>
      <p:pic>
        <p:nvPicPr>
          <p:cNvPr id="6" name="Рисунок 5" descr="4405385-bc8beb93589e5c8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72261">
            <a:off x="364428" y="1743194"/>
            <a:ext cx="1983704" cy="1970906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221088"/>
            <a:ext cx="8229600" cy="200709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Источник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</a:rPr>
              <a:t>Платонида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altLang="ko-KR" sz="1800" b="1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ko-KR" sz="1800" b="1" i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Интересное</a:t>
            </a:r>
            <a:r>
              <a:rPr lang="en-US" altLang="ko-KR" sz="1800" b="1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, </a:t>
            </a:r>
            <a:r>
              <a:rPr lang="en-US" altLang="ko-KR" sz="1800" b="1" i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необычное</a:t>
            </a:r>
            <a:r>
              <a:rPr lang="en-US" altLang="ko-KR" sz="1800" b="1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, </a:t>
            </a:r>
            <a:r>
              <a:rPr lang="en-US" altLang="ko-KR" sz="1800" b="1" i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легендарное</a:t>
            </a:r>
            <a:r>
              <a:rPr lang="en-US" altLang="ko-KR" sz="1800" b="1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ko-KR" sz="1800" b="1" i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место</a:t>
            </a:r>
            <a:r>
              <a:rPr lang="en-US" altLang="ko-KR" sz="1800" b="1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в </a:t>
            </a:r>
            <a:r>
              <a:rPr lang="en-US" altLang="ko-KR" sz="1800" b="1" i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глухих</a:t>
            </a:r>
            <a:r>
              <a:rPr lang="en-US" altLang="ko-KR" sz="1800" b="1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ko-KR" sz="1800" b="1" i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лесах</a:t>
            </a:r>
            <a:r>
              <a:rPr lang="en-US" altLang="ko-KR" sz="1800" b="1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ko-KR" sz="1800" b="1" i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Ревдинского</a:t>
            </a:r>
            <a:r>
              <a:rPr lang="en-US" altLang="ko-KR" sz="1800" b="1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ko-KR" sz="1800" b="1" i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района</a:t>
            </a:r>
            <a:r>
              <a:rPr lang="en-US" altLang="ko-KR" sz="1800" b="1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ko-KR" sz="1800" b="1" i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Свердловской</a:t>
            </a:r>
            <a:r>
              <a:rPr lang="en-US" altLang="ko-KR" sz="1800" b="1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ko-KR" sz="1800" b="1" i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области</a:t>
            </a:r>
            <a:r>
              <a:rPr lang="en-US" altLang="ko-KR" sz="1800" b="1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, </a:t>
            </a:r>
            <a:r>
              <a:rPr lang="en-US" altLang="ko-KR" sz="1800" b="1" i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примерно</a:t>
            </a:r>
            <a:r>
              <a:rPr lang="en-US" altLang="ko-KR" sz="1800" b="1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в 10-12 </a:t>
            </a:r>
            <a:r>
              <a:rPr lang="en-US" altLang="ko-KR" sz="1800" b="1" i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километрах</a:t>
            </a:r>
            <a:r>
              <a:rPr lang="en-US" altLang="ko-KR" sz="1800" b="1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ko-KR" sz="1800" b="1" i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от</a:t>
            </a:r>
            <a:r>
              <a:rPr lang="en-US" altLang="ko-KR" sz="1800" b="1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ko-KR" sz="1800" b="1" i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деревни</a:t>
            </a:r>
            <a:r>
              <a:rPr lang="en-US" altLang="ko-KR" sz="1800" b="1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ko-KR" sz="1800" b="1" i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Краснояр</a:t>
            </a:r>
            <a:r>
              <a:rPr lang="en-US" altLang="ko-KR" sz="1800" b="1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. </a:t>
            </a:r>
            <a:r>
              <a:rPr lang="en-US" altLang="ko-KR" sz="1800" b="1" i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Гидрологический</a:t>
            </a:r>
            <a:r>
              <a:rPr lang="en-US" altLang="ko-KR" sz="1800" b="1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и </a:t>
            </a:r>
            <a:r>
              <a:rPr lang="en-US" altLang="ko-KR" sz="1800" b="1" i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исторический</a:t>
            </a:r>
            <a:r>
              <a:rPr lang="en-US" altLang="ko-KR" sz="1800" b="1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ko-KR" sz="1800" b="1" i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памятник</a:t>
            </a:r>
            <a:r>
              <a:rPr lang="en-US" altLang="ko-KR" sz="1800" b="1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ko-KR" sz="1800" b="1" i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природы</a:t>
            </a:r>
            <a:r>
              <a:rPr lang="en-US" altLang="ko-KR" sz="1800" b="1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.</a:t>
            </a:r>
            <a:r>
              <a:rPr lang="ru-RU" altLang="ko-KR" sz="1800" b="1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/>
            </a:r>
            <a:br>
              <a:rPr lang="ru-RU" altLang="ko-KR" sz="1800" b="1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ru-RU" altLang="ko-KR" sz="1800" b="1" i="1" dirty="0" smtClean="0">
                <a:solidFill>
                  <a:schemeClr val="accent3">
                    <a:lumMod val="50000"/>
                  </a:schemeClr>
                </a:solidFill>
              </a:rPr>
              <a:t>У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ченые выяснили, что ключик оказался непростым, а «золотым» - вода из этого радонового источника полезна как для лечения ряда болезней, так и для профилактического оздоровления организма.</a:t>
            </a:r>
            <a:r>
              <a:rPr lang="ko-KR" altLang="en-US" sz="16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ko-KR" altLang="en-US" sz="16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</a:br>
            <a:endParaRPr lang="ru-RU" sz="1600" dirty="0"/>
          </a:p>
        </p:txBody>
      </p:sp>
      <p:pic>
        <p:nvPicPr>
          <p:cNvPr id="3" name="Picture 12" descr="/data/data/com.infraware.PolarisOfficeAsusForTablet/files/.polaris_temp/fImage448812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980728"/>
            <a:ext cx="2917188" cy="2953218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pic>
        <p:nvPicPr>
          <p:cNvPr id="4" name="Рисунок 3" descr="2220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980728"/>
            <a:ext cx="3814545" cy="2858840"/>
          </a:xfrm>
          <a:prstGeom prst="rect">
            <a:avLst/>
          </a:prstGeom>
        </p:spPr>
      </p:pic>
      <p:pic>
        <p:nvPicPr>
          <p:cNvPr id="5" name="Рисунок 4" descr="64729911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429000"/>
            <a:ext cx="1305281" cy="1440161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996</Words>
  <Application>Microsoft Office PowerPoint</Application>
  <PresentationFormat>Экран (4:3)</PresentationFormat>
  <Paragraphs>38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Прогулка по Уралу.</vt:lpstr>
      <vt:lpstr>Слайд 2</vt:lpstr>
      <vt:lpstr>Слайд 3</vt:lpstr>
      <vt:lpstr>Слайд 4</vt:lpstr>
      <vt:lpstr>Найди лишний предмет.</vt:lpstr>
      <vt:lpstr>Найди лишний предмет</vt:lpstr>
      <vt:lpstr>Слайд 7</vt:lpstr>
      <vt:lpstr>Слайд 8</vt:lpstr>
      <vt:lpstr>Источник Платонида.  Интересное, необычное, легендарное место в глухих лесах Ревдинского района Свердловской области, примерно в 10-12 километрах от деревни Краснояр. Гидрологический и исторический памятник природы. Ученые выяснили, что ключик оказался непростым, а «золотым» - вода из этого радонового источника полезна как для лечения ряда болезней, так и для профилактического оздоровления организма.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Всё!!!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Прогулка по Уралу.</dc:title>
  <dc:creator>Александра</dc:creator>
  <cp:lastModifiedBy>Анна</cp:lastModifiedBy>
  <cp:revision>27</cp:revision>
  <dcterms:created xsi:type="dcterms:W3CDTF">2014-04-26T11:55:18Z</dcterms:created>
  <dcterms:modified xsi:type="dcterms:W3CDTF">2019-02-11T07:51:32Z</dcterms:modified>
</cp:coreProperties>
</file>