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8080"/>
    <a:srgbClr val="9900CC"/>
    <a:srgbClr val="990099"/>
    <a:srgbClr val="EC6326"/>
    <a:srgbClr val="0000FF"/>
    <a:srgbClr val="D60093"/>
    <a:srgbClr val="66FF99"/>
    <a:srgbClr val="9999FF"/>
    <a:srgbClr val="85D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2160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avatanplus.com/files/resources/original/5700bcbf48023153dae14b3f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7" descr="D:\Лидия\шаблоны\Ольга Бор\Care Bears\облака.png"/>
          <p:cNvPicPr>
            <a:picLocks noChangeAspect="1" noChangeArrowheads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060104" y="1562985"/>
            <a:ext cx="4813818" cy="8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785786" y="1214421"/>
            <a:ext cx="7358114" cy="1857389"/>
            <a:chOff x="1115616" y="3154180"/>
            <a:chExt cx="7165477" cy="1975957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3154180"/>
              <a:ext cx="7165477" cy="692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7089" y="4741066"/>
              <a:ext cx="5084703" cy="3890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071538" y="2143116"/>
            <a:ext cx="7000924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Gungsuh" pitchFamily="18" charset="-127"/>
              </a:rPr>
              <a:t>«Игры и упражнения на развитие элементарных математических представлений у детей старшего дошкольного возраста»</a:t>
            </a:r>
          </a:p>
          <a:p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r"/>
            <a:r>
              <a:rPr lang="ru-RU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Подготовила:</a:t>
            </a:r>
          </a:p>
          <a:p>
            <a:pPr algn="r"/>
            <a:r>
              <a:rPr lang="ru-RU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Власова Ю.В.</a:t>
            </a:r>
          </a:p>
          <a:p>
            <a:pPr algn="r"/>
            <a:r>
              <a:rPr lang="ru-RU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воспитатель  ВВК</a:t>
            </a:r>
          </a:p>
          <a:p>
            <a:pPr algn="r"/>
            <a:endParaRPr lang="ru-RU" b="1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г. Екатеринбург</a:t>
            </a:r>
            <a:endParaRPr lang="ru-RU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928671"/>
            <a:ext cx="67866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         Муниципальное бюджетное дошкольное образовательное учреждение </a:t>
            </a:r>
          </a:p>
          <a:p>
            <a:r>
              <a:rPr lang="ru-RU" sz="1400" dirty="0" smtClean="0"/>
              <a:t>                                                        детский сад № 423</a:t>
            </a:r>
          </a:p>
          <a:p>
            <a:r>
              <a:rPr lang="ru-RU" sz="1400" dirty="0" smtClean="0"/>
              <a:t>                    620137 г. Екатеринбург ул. Академическая 8 корпус - а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214686"/>
            <a:ext cx="7143800" cy="2554289"/>
          </a:xfrm>
        </p:spPr>
        <p:txBody>
          <a:bodyPr/>
          <a:lstStyle/>
          <a:p>
            <a:r>
              <a:rPr lang="ru-RU" sz="16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Цель и задачи пособия:</a:t>
            </a:r>
            <a:br>
              <a:rPr lang="ru-RU" sz="16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rgbClr val="9900CC"/>
                </a:solidFill>
                <a:latin typeface="Arial Narrow" pitchFamily="34" charset="0"/>
                <a:cs typeface="Times New Roman" pitchFamily="18" charset="0"/>
              </a:rPr>
              <a:t>1. </a:t>
            </a:r>
            <a:r>
              <a:rPr lang="ru-RU" sz="1800" b="0" cap="none" dirty="0" smtClean="0">
                <a:solidFill>
                  <a:srgbClr val="9900CC"/>
                </a:solidFill>
                <a:latin typeface="Arial Narrow" pitchFamily="34" charset="0"/>
                <a:cs typeface="Times New Roman" pitchFamily="18" charset="0"/>
              </a:rPr>
              <a:t>Формировать приемы мыслительной деятельности и качества ума.</a:t>
            </a:r>
            <a:br>
              <a:rPr lang="ru-RU" sz="1800" b="0" cap="none" dirty="0" smtClean="0">
                <a:solidFill>
                  <a:srgbClr val="9900CC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rgbClr val="9900CC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rgbClr val="9900CC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rgbClr val="9900CC"/>
                </a:solidFill>
                <a:latin typeface="Arial Narrow" pitchFamily="34" charset="0"/>
                <a:cs typeface="Times New Roman" pitchFamily="18" charset="0"/>
              </a:rPr>
              <a:t>2. </a:t>
            </a:r>
            <a:r>
              <a:rPr lang="ru-RU" sz="1800" b="0" cap="none" dirty="0" smtClean="0">
                <a:solidFill>
                  <a:srgbClr val="9900CC"/>
                </a:solidFill>
                <a:latin typeface="Arial Narrow" pitchFamily="34" charset="0"/>
                <a:cs typeface="Times New Roman" pitchFamily="18" charset="0"/>
              </a:rPr>
              <a:t>Развивать умения обобщать, сравнивать, классифицировать.</a:t>
            </a:r>
            <a:br>
              <a:rPr lang="ru-RU" sz="1800" b="0" cap="none" dirty="0" smtClean="0">
                <a:solidFill>
                  <a:srgbClr val="9900CC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1800" b="0" cap="none" dirty="0" smtClean="0">
                <a:solidFill>
                  <a:srgbClr val="9900CC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1800" b="0" cap="none" dirty="0" smtClean="0">
                <a:solidFill>
                  <a:srgbClr val="9900CC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1800" b="0" cap="none" dirty="0" smtClean="0">
                <a:solidFill>
                  <a:srgbClr val="9900CC"/>
                </a:solidFill>
                <a:latin typeface="Arial Narrow" pitchFamily="34" charset="0"/>
                <a:cs typeface="Times New Roman" pitchFamily="18" charset="0"/>
              </a:rPr>
              <a:t>3. Развивать память, речь, воображение, эмоции.</a:t>
            </a:r>
            <a:br>
              <a:rPr lang="ru-RU" sz="1800" b="0" cap="none" dirty="0" smtClean="0">
                <a:solidFill>
                  <a:srgbClr val="9900CC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1800" b="0" cap="none" dirty="0" smtClean="0">
                <a:solidFill>
                  <a:srgbClr val="9900CC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1800" b="0" cap="none" dirty="0" smtClean="0">
                <a:solidFill>
                  <a:srgbClr val="9900CC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1800" b="0" cap="none" dirty="0" smtClean="0">
                <a:solidFill>
                  <a:srgbClr val="9900CC"/>
                </a:solidFill>
                <a:latin typeface="Arial Narrow" pitchFamily="34" charset="0"/>
                <a:cs typeface="Times New Roman" pitchFamily="18" charset="0"/>
              </a:rPr>
              <a:t>4. Формировать настойчивость, терпение, творческий потенциал личности.</a:t>
            </a:r>
            <a:r>
              <a:rPr lang="ru-RU" sz="1800" b="0" dirty="0" smtClean="0">
                <a:solidFill>
                  <a:srgbClr val="9900CC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rgbClr val="9900CC"/>
                </a:solidFill>
                <a:latin typeface="Arial Narrow" pitchFamily="34" charset="0"/>
                <a:cs typeface="Times New Roman" pitchFamily="18" charset="0"/>
              </a:rPr>
            </a:br>
            <a:endParaRPr lang="ru-RU" sz="1800" dirty="0">
              <a:solidFill>
                <a:srgbClr val="9900CC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0"/>
            <a:ext cx="7772400" cy="3143247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Назначение данного 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мультимедийного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пособия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Gungsuh" pitchFamily="18" charset="-127"/>
              </a:rPr>
              <a:t>«Игры и упражнения на развитие элементарных математических представлений у детей старшего дошкольного возраста»</a:t>
            </a:r>
          </a:p>
          <a:p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развитие умений самостоятельно мыслить, рассуждать, анализировать, обеспечивая высокий уровень подготовки к школе.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28802"/>
            <a:ext cx="7772400" cy="3840173"/>
          </a:xfrm>
        </p:spPr>
        <p:txBody>
          <a:bodyPr/>
          <a:lstStyle/>
          <a:p>
            <a:r>
              <a:rPr lang="ru-RU" sz="1600" cap="none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none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cap="none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none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cap="none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857232"/>
            <a:ext cx="6929486" cy="4286280"/>
          </a:xfrm>
        </p:spPr>
        <p:txBody>
          <a:bodyPr/>
          <a:lstStyle/>
          <a:p>
            <a:pPr algn="ctr"/>
            <a:endParaRPr lang="ru-RU" dirty="0" smtClean="0">
              <a:solidFill>
                <a:srgbClr val="9900CC"/>
              </a:solidFill>
            </a:endParaRPr>
          </a:p>
          <a:p>
            <a:pPr algn="ctr"/>
            <a:endParaRPr lang="ru-RU" dirty="0" smtClean="0">
              <a:solidFill>
                <a:srgbClr val="9900CC"/>
              </a:solidFill>
            </a:endParaRPr>
          </a:p>
          <a:p>
            <a:pPr algn="ctr"/>
            <a:endParaRPr lang="ru-RU" dirty="0" smtClean="0">
              <a:solidFill>
                <a:srgbClr val="9900CC"/>
              </a:solidFill>
            </a:endParaRPr>
          </a:p>
          <a:p>
            <a:pPr algn="ctr"/>
            <a:endParaRPr lang="ru-RU" dirty="0" smtClean="0">
              <a:solidFill>
                <a:srgbClr val="9900CC"/>
              </a:solidFill>
            </a:endParaRPr>
          </a:p>
          <a:p>
            <a:pPr algn="ctr"/>
            <a:endParaRPr lang="ru-RU" dirty="0" smtClean="0">
              <a:solidFill>
                <a:srgbClr val="9900CC"/>
              </a:solidFill>
            </a:endParaRPr>
          </a:p>
          <a:p>
            <a:pPr algn="ctr"/>
            <a:r>
              <a:rPr lang="ru-RU" dirty="0" smtClean="0">
                <a:solidFill>
                  <a:srgbClr val="9900CC"/>
                </a:solidFill>
              </a:rPr>
              <a:t>У маленького Андрюши много игрушек. Он решил навести порядок в своей комнате.</a:t>
            </a:r>
          </a:p>
          <a:p>
            <a:r>
              <a:rPr lang="ru-RU" sz="16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Расставил Андрюшка</a:t>
            </a:r>
            <a:br>
              <a:rPr lang="ru-RU" sz="16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В два ряда игрушки.</a:t>
            </a:r>
            <a:br>
              <a:rPr lang="ru-RU" sz="16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Рядом с мартышкой-</a:t>
            </a:r>
            <a:br>
              <a:rPr lang="ru-RU" sz="16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Плюшевый мишка,</a:t>
            </a:r>
            <a:br>
              <a:rPr lang="ru-RU" sz="16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Вместе с лисой-</a:t>
            </a:r>
            <a:br>
              <a:rPr lang="ru-RU" sz="16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Зайка косой.</a:t>
            </a:r>
            <a:br>
              <a:rPr lang="ru-RU" sz="16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Следом за ними-</a:t>
            </a:r>
            <a:br>
              <a:rPr lang="ru-RU" sz="16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Еж и лягушка.</a:t>
            </a:r>
          </a:p>
          <a:p>
            <a:r>
              <a:rPr lang="ru-RU" sz="1600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Сколько игрушек расставил Андрюшка?</a:t>
            </a:r>
          </a:p>
          <a:p>
            <a:r>
              <a:rPr lang="ru-RU" sz="1600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(Пересчитайте Андрюшины игрушки вместе с ребенком. Уточните, сколько всего получилось).</a:t>
            </a:r>
            <a:r>
              <a:rPr lang="ru-RU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rgbClr val="9900CC"/>
              </a:solidFill>
            </a:endParaRPr>
          </a:p>
        </p:txBody>
      </p:sp>
      <p:pic>
        <p:nvPicPr>
          <p:cNvPr id="1026" name="Picture 2" descr="C:\Users\User\Downloads\Обезьяна Серия_Веселый зоопарк_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643050"/>
            <a:ext cx="1500198" cy="1500198"/>
          </a:xfrm>
          <a:prstGeom prst="rect">
            <a:avLst/>
          </a:prstGeom>
          <a:noFill/>
        </p:spPr>
      </p:pic>
      <p:pic>
        <p:nvPicPr>
          <p:cNvPr id="1027" name="Picture 3" descr="C:\Users\User\Downloads\27079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714488"/>
            <a:ext cx="1928826" cy="1500198"/>
          </a:xfrm>
          <a:prstGeom prst="rect">
            <a:avLst/>
          </a:prstGeom>
          <a:noFill/>
        </p:spPr>
      </p:pic>
      <p:pic>
        <p:nvPicPr>
          <p:cNvPr id="1028" name="Picture 4" descr="C:\Users\User\Downloads\hello_html_5e98d6c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643050"/>
            <a:ext cx="1090660" cy="1557337"/>
          </a:xfrm>
          <a:prstGeom prst="rect">
            <a:avLst/>
          </a:prstGeom>
          <a:noFill/>
        </p:spPr>
      </p:pic>
      <p:pic>
        <p:nvPicPr>
          <p:cNvPr id="1029" name="Picture 5" descr="C:\Users\User\Downloads\zajchi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1500174"/>
            <a:ext cx="1189041" cy="1665651"/>
          </a:xfrm>
          <a:prstGeom prst="rect">
            <a:avLst/>
          </a:prstGeom>
          <a:noFill/>
        </p:spPr>
      </p:pic>
      <p:pic>
        <p:nvPicPr>
          <p:cNvPr id="1030" name="Picture 6" descr="C:\Users\User\Downloads\1e31b391e3d2fb2a3045efaeeda99dd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9554" y="1500174"/>
            <a:ext cx="1214446" cy="1750227"/>
          </a:xfrm>
          <a:prstGeom prst="rect">
            <a:avLst/>
          </a:prstGeom>
          <a:noFill/>
        </p:spPr>
      </p:pic>
      <p:pic>
        <p:nvPicPr>
          <p:cNvPr id="1031" name="Picture 7" descr="C:\Users\User\Downloads\0_f3524_30758411_ori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3571876"/>
            <a:ext cx="1321859" cy="1538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"/>
            <a:ext cx="7772400" cy="3286123"/>
          </a:xfrm>
        </p:spPr>
        <p:txBody>
          <a:bodyPr/>
          <a:lstStyle/>
          <a:p>
            <a:r>
              <a:rPr lang="ru-RU" sz="2800" dirty="0" smtClean="0">
                <a:solidFill>
                  <a:srgbClr val="EC6326"/>
                </a:solidFill>
              </a:rPr>
              <a:t>Отгадай загадку.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Шесть ворон на крышу село,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одна к ним прилетела.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Отвечай-ка быстро, смело,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Сколько всех их прилетело?</a:t>
            </a:r>
            <a:endParaRPr lang="ru-RU" sz="2400" dirty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2050" name="Picture 2" descr="C:\Users\User\Downloads\zge-g-zde-ku-kaya-ubat-2012-UzZuPg-clip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3" y="857232"/>
            <a:ext cx="1180598" cy="1357322"/>
          </a:xfrm>
          <a:prstGeom prst="rect">
            <a:avLst/>
          </a:prstGeom>
          <a:noFill/>
        </p:spPr>
      </p:pic>
      <p:pic>
        <p:nvPicPr>
          <p:cNvPr id="2051" name="Picture 3" descr="C:\Users\User\Downloads\zge-g-zde-ku-kaya-ubat-2012-UzZuPg-clip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714356"/>
            <a:ext cx="1242735" cy="1428760"/>
          </a:xfrm>
          <a:prstGeom prst="rect">
            <a:avLst/>
          </a:prstGeom>
          <a:noFill/>
        </p:spPr>
      </p:pic>
      <p:pic>
        <p:nvPicPr>
          <p:cNvPr id="6" name="Picture 3" descr="C:\Users\User\Downloads\zge-g-zde-ku-kaya-ubat-2012-UzZuPg-clip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500042"/>
            <a:ext cx="1304872" cy="1500199"/>
          </a:xfrm>
          <a:prstGeom prst="rect">
            <a:avLst/>
          </a:prstGeom>
          <a:noFill/>
        </p:spPr>
      </p:pic>
      <p:pic>
        <p:nvPicPr>
          <p:cNvPr id="7" name="Picture 2" descr="C:\Users\User\Downloads\zge-g-zde-ku-kaya-ubat-2012-UzZuPg-clip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285992"/>
            <a:ext cx="1180598" cy="1357322"/>
          </a:xfrm>
          <a:prstGeom prst="rect">
            <a:avLst/>
          </a:prstGeom>
          <a:noFill/>
        </p:spPr>
      </p:pic>
      <p:pic>
        <p:nvPicPr>
          <p:cNvPr id="8" name="Picture 2" descr="C:\Users\User\Downloads\zge-g-zde-ku-kaya-ubat-2012-UzZuPg-clip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214554"/>
            <a:ext cx="1180598" cy="1357322"/>
          </a:xfrm>
          <a:prstGeom prst="rect">
            <a:avLst/>
          </a:prstGeom>
          <a:noFill/>
        </p:spPr>
      </p:pic>
      <p:pic>
        <p:nvPicPr>
          <p:cNvPr id="9" name="Picture 2" descr="C:\Users\User\Downloads\zge-g-zde-ku-kaya-ubat-2012-UzZuPg-clip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2214554"/>
            <a:ext cx="1180598" cy="1357322"/>
          </a:xfrm>
          <a:prstGeom prst="rect">
            <a:avLst/>
          </a:prstGeom>
          <a:noFill/>
        </p:spPr>
      </p:pic>
      <p:pic>
        <p:nvPicPr>
          <p:cNvPr id="10" name="Picture 2" descr="C:\Users\User\Downloads\zge-g-zde-ku-kaya-ubat-2012-UzZuPg-clip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786190"/>
            <a:ext cx="1180598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428736"/>
            <a:ext cx="7772400" cy="4340239"/>
          </a:xfrm>
        </p:spPr>
        <p:txBody>
          <a:bodyPr/>
          <a:lstStyle/>
          <a:p>
            <a:r>
              <a:rPr lang="ru-RU" sz="1800" cap="none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- Кто пришел к теремку первым?</a:t>
            </a:r>
            <a:br>
              <a:rPr lang="ru-RU" sz="1800" cap="none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cap="none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- Кто пришел к теремку вторым?</a:t>
            </a:r>
            <a:br>
              <a:rPr lang="ru-RU" sz="1800" cap="none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cap="none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- Кто третьим?</a:t>
            </a:r>
            <a:br>
              <a:rPr lang="ru-RU" sz="1800" cap="none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cap="none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- А потом?</a:t>
            </a:r>
            <a:br>
              <a:rPr lang="ru-RU" sz="1800" cap="none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cap="none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- И самым последним пришел медведь.</a:t>
            </a:r>
            <a:br>
              <a:rPr lang="ru-RU" sz="1800" cap="none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cap="none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- Сколько всего зверей собралось, посчитай?</a:t>
            </a:r>
            <a:endParaRPr lang="ru-RU" sz="180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"/>
            <a:ext cx="7772400" cy="1428735"/>
          </a:xfrm>
        </p:spPr>
        <p:txBody>
          <a:bodyPr/>
          <a:lstStyle/>
          <a:p>
            <a:r>
              <a:rPr lang="ru-RU" sz="24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Вспомните вместе с ребенком сказку «Теремок»</a:t>
            </a:r>
            <a:endParaRPr lang="ru-RU" sz="24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ownloads\origina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00042"/>
            <a:ext cx="1415548" cy="1214445"/>
          </a:xfrm>
          <a:prstGeom prst="rect">
            <a:avLst/>
          </a:prstGeom>
          <a:noFill/>
        </p:spPr>
      </p:pic>
      <p:pic>
        <p:nvPicPr>
          <p:cNvPr id="3075" name="Picture 3" descr="C:\Users\User\Downloads\0_f3524_30758411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452136"/>
            <a:ext cx="1209790" cy="1407937"/>
          </a:xfrm>
          <a:prstGeom prst="rect">
            <a:avLst/>
          </a:prstGeom>
          <a:noFill/>
        </p:spPr>
      </p:pic>
      <p:pic>
        <p:nvPicPr>
          <p:cNvPr id="3076" name="Picture 4" descr="C:\Users\User\Downloads\1e31b391e3d2fb2a3045efaeeda99dd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452549"/>
            <a:ext cx="1285885" cy="1714512"/>
          </a:xfrm>
          <a:prstGeom prst="rect">
            <a:avLst/>
          </a:prstGeom>
          <a:noFill/>
        </p:spPr>
      </p:pic>
      <p:pic>
        <p:nvPicPr>
          <p:cNvPr id="3077" name="Picture 5" descr="C:\Users\User\Downloads\zajchi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1357298"/>
            <a:ext cx="1239825" cy="1736790"/>
          </a:xfrm>
          <a:prstGeom prst="rect">
            <a:avLst/>
          </a:prstGeom>
          <a:noFill/>
        </p:spPr>
      </p:pic>
      <p:pic>
        <p:nvPicPr>
          <p:cNvPr id="3078" name="Picture 6" descr="C:\Users\User\Downloads\hello_html_5e98d6c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1714488"/>
            <a:ext cx="1340815" cy="1914529"/>
          </a:xfrm>
          <a:prstGeom prst="rect">
            <a:avLst/>
          </a:prstGeom>
          <a:noFill/>
        </p:spPr>
      </p:pic>
      <p:pic>
        <p:nvPicPr>
          <p:cNvPr id="3079" name="Picture 7" descr="C:\Users\User\Downloads\73c1565153e60c1c95bf3786a3bb43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3286124"/>
            <a:ext cx="1446521" cy="1857388"/>
          </a:xfrm>
          <a:prstGeom prst="rect">
            <a:avLst/>
          </a:prstGeom>
          <a:noFill/>
        </p:spPr>
      </p:pic>
      <p:pic>
        <p:nvPicPr>
          <p:cNvPr id="3080" name="Picture 8" descr="C:\Users\User\Downloads\15306950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98" y="3827069"/>
            <a:ext cx="3071803" cy="276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2" y="1928802"/>
            <a:ext cx="7850215" cy="3840173"/>
          </a:xfrm>
        </p:spPr>
        <p:txBody>
          <a:bodyPr/>
          <a:lstStyle/>
          <a:p>
            <a:r>
              <a:rPr lang="ru-RU" sz="2000" cap="none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Яблоки в саду поспели,</a:t>
            </a:r>
            <a:br>
              <a:rPr lang="ru-RU" sz="2000" cap="none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Мы отведать их успели;</a:t>
            </a:r>
            <a:br>
              <a:rPr lang="ru-RU" sz="2000" cap="none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Пять румяных, наливных,</a:t>
            </a:r>
            <a:br>
              <a:rPr lang="ru-RU" sz="2000" cap="none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Три с кислинкой, </a:t>
            </a:r>
            <a:br>
              <a:rPr lang="ru-RU" sz="2000" cap="none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Сколько их?</a:t>
            </a:r>
            <a:endParaRPr lang="ru-RU" sz="2000" cap="none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857233"/>
            <a:ext cx="7772400" cy="785817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Задача в стихах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ownloads\94882367_4988792_0_47213_aa9fb15c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071546"/>
            <a:ext cx="3514142" cy="2143140"/>
          </a:xfrm>
          <a:prstGeom prst="rect">
            <a:avLst/>
          </a:prstGeom>
          <a:noFill/>
        </p:spPr>
      </p:pic>
      <p:pic>
        <p:nvPicPr>
          <p:cNvPr id="4099" name="Picture 3" descr="C:\Users\User\Downloads\img980580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286124"/>
            <a:ext cx="2593979" cy="183625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215206" y="4071942"/>
            <a:ext cx="1000132" cy="11287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FF3399"/>
                </a:solidFill>
              </a:rPr>
              <a:t>8</a:t>
            </a:r>
            <a:endParaRPr lang="ru-RU" sz="9600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000108"/>
            <a:ext cx="8215370" cy="857256"/>
          </a:xfrm>
        </p:spPr>
        <p:txBody>
          <a:bodyPr/>
          <a:lstStyle/>
          <a:p>
            <a:r>
              <a:rPr lang="ru-RU" sz="22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Посчитай мячи и сравни свой ответ с ответом  в прямоугольнике.</a:t>
            </a:r>
            <a:endParaRPr lang="ru-RU" sz="2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ownloads\main_product_146591582793794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857364"/>
            <a:ext cx="5287900" cy="329635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000892" y="4500570"/>
            <a:ext cx="1143008" cy="10572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96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785926"/>
            <a:ext cx="7772400" cy="3983049"/>
          </a:xfrm>
        </p:spPr>
        <p:txBody>
          <a:bodyPr/>
          <a:lstStyle/>
          <a:p>
            <a:r>
              <a:rPr lang="ru-RU" sz="1800" cap="none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Я  нашел в дупле у белки</a:t>
            </a:r>
            <a:br>
              <a:rPr lang="ru-RU" sz="1800" cap="none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Девять штук орешков мелких,</a:t>
            </a:r>
            <a:br>
              <a:rPr lang="ru-RU" sz="1800" cap="none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Вот еще один лежит,</a:t>
            </a:r>
            <a:br>
              <a:rPr lang="ru-RU" sz="1800" cap="none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Мхом заботливо укрыт.</a:t>
            </a:r>
            <a:br>
              <a:rPr lang="ru-RU" sz="1800" cap="none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Ну и белка, вот хозяйка!</a:t>
            </a:r>
            <a:br>
              <a:rPr lang="ru-RU" sz="1800" cap="none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Все орешки посчитай-ка!</a:t>
            </a:r>
            <a:br>
              <a:rPr lang="ru-RU" sz="1800" cap="none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cap="none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Сколько всего у белки орешков?</a:t>
            </a:r>
            <a:endParaRPr lang="ru-RU" sz="1800" cap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00109"/>
            <a:ext cx="7772400" cy="428627"/>
          </a:xfrm>
        </p:spPr>
        <p:txBody>
          <a:bodyPr/>
          <a:lstStyle/>
          <a:p>
            <a:r>
              <a:rPr lang="ru-RU" sz="28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Отгадай загадку.</a:t>
            </a:r>
            <a:endParaRPr lang="ru-RU" sz="2800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ownloads\900x9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500042"/>
            <a:ext cx="2428892" cy="2428892"/>
          </a:xfrm>
          <a:prstGeom prst="rect">
            <a:avLst/>
          </a:prstGeom>
          <a:noFill/>
        </p:spPr>
      </p:pic>
      <p:pic>
        <p:nvPicPr>
          <p:cNvPr id="6147" name="Picture 3" descr="C:\Users\User\Downloads\233108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643182"/>
            <a:ext cx="1096072" cy="976313"/>
          </a:xfrm>
          <a:prstGeom prst="rect">
            <a:avLst/>
          </a:prstGeom>
          <a:noFill/>
        </p:spPr>
      </p:pic>
      <p:pic>
        <p:nvPicPr>
          <p:cNvPr id="6" name="Picture 3" descr="C:\Users\User\Downloads\233108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000372"/>
            <a:ext cx="1096072" cy="976313"/>
          </a:xfrm>
          <a:prstGeom prst="rect">
            <a:avLst/>
          </a:prstGeom>
          <a:noFill/>
        </p:spPr>
      </p:pic>
      <p:pic>
        <p:nvPicPr>
          <p:cNvPr id="7" name="Picture 3" descr="C:\Users\User\Downloads\233108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2571744"/>
            <a:ext cx="1096072" cy="976313"/>
          </a:xfrm>
          <a:prstGeom prst="rect">
            <a:avLst/>
          </a:prstGeom>
          <a:noFill/>
        </p:spPr>
      </p:pic>
      <p:pic>
        <p:nvPicPr>
          <p:cNvPr id="8" name="Picture 3" descr="C:\Users\User\Downloads\233108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571612"/>
            <a:ext cx="1096072" cy="976313"/>
          </a:xfrm>
          <a:prstGeom prst="rect">
            <a:avLst/>
          </a:prstGeom>
          <a:noFill/>
        </p:spPr>
      </p:pic>
      <p:pic>
        <p:nvPicPr>
          <p:cNvPr id="9" name="Picture 3" descr="C:\Users\User\Downloads\233108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7928" y="1571612"/>
            <a:ext cx="1096072" cy="976313"/>
          </a:xfrm>
          <a:prstGeom prst="rect">
            <a:avLst/>
          </a:prstGeom>
          <a:noFill/>
        </p:spPr>
      </p:pic>
      <p:pic>
        <p:nvPicPr>
          <p:cNvPr id="10" name="Picture 3" descr="C:\Users\User\Downloads\233108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143380"/>
            <a:ext cx="1096072" cy="976313"/>
          </a:xfrm>
          <a:prstGeom prst="rect">
            <a:avLst/>
          </a:prstGeom>
          <a:noFill/>
        </p:spPr>
      </p:pic>
      <p:pic>
        <p:nvPicPr>
          <p:cNvPr id="11" name="Picture 3" descr="C:\Users\User\Downloads\233108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714752"/>
            <a:ext cx="1096072" cy="976313"/>
          </a:xfrm>
          <a:prstGeom prst="rect">
            <a:avLst/>
          </a:prstGeom>
          <a:noFill/>
        </p:spPr>
      </p:pic>
      <p:pic>
        <p:nvPicPr>
          <p:cNvPr id="12" name="Picture 3" descr="C:\Users\User\Downloads\233108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3714752"/>
            <a:ext cx="1096072" cy="976313"/>
          </a:xfrm>
          <a:prstGeom prst="rect">
            <a:avLst/>
          </a:prstGeom>
          <a:noFill/>
        </p:spPr>
      </p:pic>
      <p:pic>
        <p:nvPicPr>
          <p:cNvPr id="13" name="Picture 3" descr="C:\Users\User\Downloads\233108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7928" y="3714752"/>
            <a:ext cx="1096072" cy="976313"/>
          </a:xfrm>
          <a:prstGeom prst="rect">
            <a:avLst/>
          </a:prstGeom>
          <a:noFill/>
        </p:spPr>
      </p:pic>
      <p:pic>
        <p:nvPicPr>
          <p:cNvPr id="14" name="Picture 3" descr="C:\Users\User\Downloads\233108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643446"/>
            <a:ext cx="1096072" cy="976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285861"/>
            <a:ext cx="7772400" cy="1285884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FF3399"/>
                </a:solidFill>
                <a:latin typeface="Monotype Corsiva" pitchFamily="66" charset="0"/>
              </a:rPr>
              <a:t>Молодец!</a:t>
            </a:r>
          </a:p>
          <a:p>
            <a:pPr algn="ctr"/>
            <a:r>
              <a:rPr lang="ru-RU" sz="4400" dirty="0" smtClean="0">
                <a:solidFill>
                  <a:srgbClr val="FF3399"/>
                </a:solidFill>
                <a:latin typeface="Monotype Corsiva" pitchFamily="66" charset="0"/>
              </a:rPr>
              <a:t>Ты справился со всеми заданиями!</a:t>
            </a:r>
            <a:endParaRPr lang="ru-RU" sz="4400" dirty="0">
              <a:solidFill>
                <a:srgbClr val="FF3399"/>
              </a:solidFill>
              <a:latin typeface="Monotype Corsiva" pitchFamily="66" charset="0"/>
            </a:endParaRPr>
          </a:p>
        </p:txBody>
      </p:sp>
      <p:pic>
        <p:nvPicPr>
          <p:cNvPr id="7170" name="Picture 2" descr="C:\Users\User\Downloads\f1902dc7473341ecd8895ec7f402f4ea_i-3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643182"/>
            <a:ext cx="3311824" cy="2436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151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1_Тема Office</vt:lpstr>
      <vt:lpstr>Слайд 1</vt:lpstr>
      <vt:lpstr>Цель и задачи пособия: 1. Формировать приемы мыслительной деятельности и качества ума.  2. Развивать умения обобщать, сравнивать, классифицировать.  3. Развивать память, речь, воображение, эмоции.  4. Формировать настойчивость, терпение, творческий потенциал личности. </vt:lpstr>
      <vt:lpstr>  </vt:lpstr>
      <vt:lpstr>Слайд 4</vt:lpstr>
      <vt:lpstr>- Кто пришел к теремку первым?  - Кто пришел к теремку вторым?  - Кто третьим?  - А потом?  - И самым последним пришел медведь.  - Сколько всего зверей собралось, посчитай?</vt:lpstr>
      <vt:lpstr>Яблоки в саду поспели, Мы отведать их успели; Пять румяных, наливных, Три с кислинкой,  Сколько их?</vt:lpstr>
      <vt:lpstr>Слайд 7</vt:lpstr>
      <vt:lpstr>Я  нашел в дупле у белки Девять штук орешков мелких, Вот еще один лежит, Мхом заботливо укрыт. Ну и белка, вот хозяйка! Все орешки посчитай-ка!  - Сколько всего у белки орешков?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Анна</cp:lastModifiedBy>
  <cp:revision>67</cp:revision>
  <dcterms:created xsi:type="dcterms:W3CDTF">2014-07-06T18:18:01Z</dcterms:created>
  <dcterms:modified xsi:type="dcterms:W3CDTF">2020-04-10T08:42:05Z</dcterms:modified>
</cp:coreProperties>
</file>