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9" r:id="rId4"/>
    <p:sldId id="273" r:id="rId5"/>
    <p:sldId id="274" r:id="rId6"/>
    <p:sldId id="278" r:id="rId7"/>
    <p:sldId id="259" r:id="rId8"/>
    <p:sldId id="260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4" d="100"/>
          <a:sy n="94" d="100"/>
        </p:scale>
        <p:origin x="-69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78176" y="2062098"/>
            <a:ext cx="60486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Права ребенка в современном мире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14480" y="357166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МБДОУ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детский сад № 423</a:t>
            </a:r>
          </a:p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Екатеринбург, 2015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7" name="Picture 6" descr="6f0aebd3671ebea75c562ccd5644d45c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676" t="7419" r="21295" b="7683"/>
          <a:stretch>
            <a:fillRect/>
          </a:stretch>
        </p:blipFill>
        <p:spPr bwMode="auto">
          <a:xfrm>
            <a:off x="6120048" y="332655"/>
            <a:ext cx="1728440" cy="177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84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1600" y="1916832"/>
            <a:ext cx="7056784" cy="4104456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жилье и его неприкосновенность.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Никому не позволено врываться в ваш дом и лишать вас жилья. Дети должны чувствовать себя дома в полной безопасности. </a:t>
            </a:r>
          </a:p>
          <a:p>
            <a:pPr indent="457200" algn="just"/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Здоровье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– главная ценность человека. У каждого ребенка есть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охрану здоровья и медицинское обслуживание.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образование.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Ребенок должен иметь возможность учиться, чтобы развивать свои таланты, умственные и физические способности. 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на защиту от выполнения любой работы, которая может представлять опасность для его здоровья и служить препятствием в получении им образования.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4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5122" name="Picture 2" descr="C:\Users\адми\Desktop\100520_img_14207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48680"/>
            <a:ext cx="1440160" cy="11161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374432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1600" y="1988840"/>
            <a:ext cx="7056784" cy="345638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защиту от экономической эксплуатации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и от выполнения любой работы, которая может представлять опасность для его здоровья или служить препятствием в получении им образования, либо наносить ущерб его здоровью и физическому, умственному, духовному, моральному и социальному развитию.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В странах, подписавших Конвенцию ООН, устанавливается минимальный возраст для приема на работу, определяются необходимые требования о продолжительности рабочего дня и условий труда.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8194" name="Picture 2" descr="C:\Users\адми\Desktop\08labgi0l125770395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400" t="13436" r="11867"/>
          <a:stretch/>
        </p:blipFill>
        <p:spPr bwMode="auto">
          <a:xfrm>
            <a:off x="1259632" y="476673"/>
            <a:ext cx="1368152" cy="10805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7643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7196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899592" y="1700808"/>
            <a:ext cx="7056784" cy="403244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отдых и досуг, право участвовать в играх и развлекательных мероприятиях, соответствующих его возрасту, свободно участвовать в культурной жизни и заниматься искусством.</a:t>
            </a:r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Для отдыха и оздоровления детей в России созданы детские лагеря, детские сады, санатории. В городах работают детские театры, цирки, детские библиотеки, аттракционы в парках и развлекательные комплексы.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В нашей стране для детей открыты многочисленные кружки, студии, где можно заниматься пением и танцами, рисованием и изготовлением поделок из природного материала.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может выбирать развлечения и занятия по своим способностям и интересам.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9218" name="Picture 2" descr="C:\Users\адми\Desktop\566_html_m36ce2c9e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211"/>
          <a:stretch/>
        </p:blipFill>
        <p:spPr bwMode="auto">
          <a:xfrm>
            <a:off x="1187624" y="565984"/>
            <a:ext cx="1512168" cy="9674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69924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57036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115616" y="2348880"/>
            <a:ext cx="6858416" cy="309634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защиту от похищения.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Государство должно принимать необходимые меры для пресечения торговли детьми и их контрабанды в любых целях.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Дети должны знать, что  никогда нельзя поддаваться уговорам незнакомых взрослых пойти с ними погулять, покататься на машине, идти покупать игрушки. 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42" name="Picture 2" descr="C:\Users\адми\Desktop\71083164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928"/>
          <a:stretch/>
        </p:blipFill>
        <p:spPr bwMode="auto">
          <a:xfrm>
            <a:off x="1115616" y="535152"/>
            <a:ext cx="1656184" cy="9867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167226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115616" y="2348880"/>
            <a:ext cx="6858416" cy="3096344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пользоваться родной культурой и родным языком.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Россия – многонациональное государство, в котором живут много разных народов: русские, татары, евреи, чуваши, осетины, чукчи, ханты и другие. В нашей стране уважают культуру разных народов, воспитывают у каждого ребенка гордость за свой народ, свою культуру, свой язык. Детей разных национальностей учат дружить, ходить друг к другу в гости, вместе играть и учиться.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1266" name="Picture 2" descr="C:\Users\адми\Desktop\989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486" t="2570" r="6038" b="4150"/>
          <a:stretch/>
        </p:blipFill>
        <p:spPr bwMode="auto">
          <a:xfrm>
            <a:off x="1187624" y="548680"/>
            <a:ext cx="1584176" cy="1486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66314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1043608" y="1484784"/>
            <a:ext cx="6858416" cy="4608512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 право на гражданство.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С самого рождения он является гражданином государства, в котором живет.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в нашей стране является россиянином, гражданином России, имеет право на заботу и охрану со стороны государства. Это право подтверждает первый документ каждого ребенка – свидетельство о рождении.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Когда ребенку исполняется четырнадцать лет, он получает следующий документ – паспорт гражданина России. В паспорте указаны имя, отчество и фамилия человека, дата его рождения, адрес.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     На обложке паспорта изображен российский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      		 герб.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     Каждый гражданин обязан любить свою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Ро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дину и участвовать в жизни своей  страны,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вста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вать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на ее защиту, если ей грозит опасность,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быть честным, справедливым, смелым, </a:t>
            </a:r>
            <a:r>
              <a:rPr lang="ru-RU" sz="1600" dirty="0" err="1" smtClean="0">
                <a:solidFill>
                  <a:srgbClr val="000000"/>
                </a:solidFill>
                <a:latin typeface="Georgia" pitchFamily="18" charset="0"/>
              </a:rPr>
              <a:t>мужест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-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	 венным.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2290" name="Picture 2" descr="C:\Users\адми\Desktop\REG149856571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952" r="24476"/>
          <a:stretch/>
        </p:blipFill>
        <p:spPr bwMode="auto">
          <a:xfrm>
            <a:off x="1475656" y="4077072"/>
            <a:ext cx="1297424" cy="185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адми\Desktop\hoWQbg3qTX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6269" y="476672"/>
            <a:ext cx="1359323" cy="9092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132628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2643182"/>
            <a:ext cx="69076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внимание!</a:t>
            </a:r>
          </a:p>
          <a:p>
            <a:pPr algn="ctr"/>
            <a:endParaRPr lang="ru-RU" sz="5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26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3654428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  <a:t>20 ноября </a:t>
            </a:r>
            <a:b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sz="4800" dirty="0" smtClean="0">
                <a:solidFill>
                  <a:srgbClr val="0070C0"/>
                </a:solidFill>
                <a:latin typeface="Arial Black" pitchFamily="34" charset="0"/>
              </a:rPr>
              <a:t>Всероссийский День правовой помощи   детям</a:t>
            </a:r>
            <a:endParaRPr lang="ru-RU" sz="4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1027" name="Picture 3" descr="E:\С рабочего стола\картинки\image622968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500438"/>
            <a:ext cx="2857500" cy="295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защищает права ребенка?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 Органы государственной власти РФ, органы местного самоуправления</a:t>
            </a:r>
          </a:p>
          <a:p>
            <a:pPr>
              <a:buNone/>
            </a:pPr>
            <a:r>
              <a:rPr lang="ru-RU" dirty="0" smtClean="0"/>
              <a:t>2. Родители ребенка, лица, их заменяющие</a:t>
            </a:r>
          </a:p>
          <a:p>
            <a:pPr>
              <a:buNone/>
            </a:pPr>
            <a:r>
              <a:rPr lang="ru-RU" dirty="0" smtClean="0"/>
              <a:t>3. Педагогические .медицинские, социальные работники, психологи и др. специалисты, которые несут ответственность за воспитание, образование, охрану здоровья, социальную защиту и социальное обслуживание.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Основные международные документы, касающиеся прав детей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Декларация прав ребенка (1959)</a:t>
            </a:r>
          </a:p>
          <a:p>
            <a:pPr>
              <a:buNone/>
            </a:pPr>
            <a:r>
              <a:rPr lang="ru-RU" sz="4000" dirty="0" smtClean="0"/>
              <a:t>Конвенция ООН о правах ребенка (1989)</a:t>
            </a:r>
          </a:p>
          <a:p>
            <a:pPr>
              <a:buNone/>
            </a:pPr>
            <a:r>
              <a:rPr lang="ru-RU" sz="4000" dirty="0" smtClean="0"/>
              <a:t>Всемирная декларация об обеспечении выживания, защиты и развития детей (1990)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83056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7030A0"/>
                </a:solidFill>
              </a:rPr>
              <a:t>Семейный Кодекс РФ </a:t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>Закон «Об основных гарантиях прав ребенка в РФ»</a:t>
            </a:r>
            <a:br>
              <a:rPr lang="ru-RU" sz="5400" dirty="0" smtClean="0">
                <a:solidFill>
                  <a:srgbClr val="7030A0"/>
                </a:solidFill>
              </a:rPr>
            </a:br>
            <a:r>
              <a:rPr lang="ru-RU" sz="5400" dirty="0" smtClean="0">
                <a:solidFill>
                  <a:srgbClr val="7030A0"/>
                </a:solidFill>
              </a:rPr>
              <a:t>Закон «Об образовании»</a:t>
            </a:r>
            <a:endParaRPr lang="ru-RU" sz="5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0076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Ст. 65 п. 1 Семейного кодекса гласит, что «родительские права не могут осуществляться в противоречии с интересами детей. Обеспечение интересов детей должно быть предметом основной заботы их родителей. При осуществлении родительских прав взрослые не вправе причинять вред физическому и психическому здоровью детей, их нравственному развитию. Способы воспитания детей должны исключать пренебрежительное, жестокое, грубое, унижающее человеческое достоинство, обращение, оскорбление или эксплуатацию детей.</a:t>
            </a:r>
            <a:endParaRPr lang="ru-RU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620688"/>
            <a:ext cx="7772400" cy="5688632"/>
          </a:xfrm>
        </p:spPr>
        <p:txBody>
          <a:bodyPr anchor="t">
            <a:normAutofit/>
          </a:bodyPr>
          <a:lstStyle/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2400" b="1" dirty="0" smtClean="0">
                <a:solidFill>
                  <a:srgbClr val="000000"/>
                </a:solidFill>
                <a:latin typeface="Georgia" pitchFamily="18" charset="0"/>
              </a:rPr>
              <a:t>Конвенция ООН защищает права детей всего мира.</a:t>
            </a:r>
            <a:r>
              <a:rPr lang="ru-RU" sz="2400" dirty="0" smtClean="0">
                <a:solidFill>
                  <a:srgbClr val="000000"/>
                </a:solidFill>
                <a:latin typeface="Georgia" pitchFamily="18" charset="0"/>
              </a:rPr>
              <a:t> Это главный международный документ детей, который подписали люди нашей планеты .</a:t>
            </a:r>
            <a:endParaRPr lang="ru-RU" sz="2400" b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/>
            <a:endParaRPr lang="ru-RU" sz="24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1026" name="Picture 2" descr="C:\Users\адми\Desktop\ПРАВА РЕБЕНКА\10017109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104"/>
          <a:stretch/>
        </p:blipFill>
        <p:spPr bwMode="auto">
          <a:xfrm>
            <a:off x="3500430" y="3071810"/>
            <a:ext cx="1905000" cy="28407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415257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</a:t>
            </a:r>
            <a:r>
              <a:rPr lang="ru-RU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4264" y="1628800"/>
            <a:ext cx="7056784" cy="475252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400" b="1" dirty="0" smtClean="0">
                <a:solidFill>
                  <a:srgbClr val="000000"/>
                </a:solidFill>
                <a:latin typeface="Georgia" pitchFamily="18" charset="0"/>
              </a:rPr>
              <a:t>право имя. Каждый ребенок имеет право на жизнь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 и развитие. Об охране жизни ребенка заботятся государство, родители, педагоги, врачи, полиция и многие другие люди. </a:t>
            </a:r>
            <a:r>
              <a:rPr lang="ru-RU" sz="1400" b="1" dirty="0" smtClean="0">
                <a:solidFill>
                  <a:srgbClr val="000000"/>
                </a:solidFill>
                <a:latin typeface="Georgia" pitchFamily="18" charset="0"/>
              </a:rPr>
              <a:t>Никто и никогда не может лишить ребенка жизни.</a:t>
            </a:r>
          </a:p>
          <a:p>
            <a:pPr indent="457200" algn="just"/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Взрослые придумали для всех людей на Земле особые правила поведения на улице, дома, на воде, в автомобиле. Даже в детском саду малышей знакомят с предметом, который называется </a:t>
            </a:r>
            <a:r>
              <a:rPr lang="ru-RU" sz="1400" b="1" i="1" dirty="0" smtClean="0">
                <a:solidFill>
                  <a:srgbClr val="000000"/>
                </a:solidFill>
                <a:latin typeface="Georgia" pitchFamily="18" charset="0"/>
              </a:rPr>
              <a:t>обеспечение безопасности жизнедеятельности (ОБЖ).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Если дети будут соблюдать правила ОБЖ, с ними никогда не случится ничего плохого. Вот некоторое из этих правил.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«Зажигалка-не игрушка!»-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Помнит каждый дошколенок.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Что огонь вам-не подружка,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Дети знать должны с пеленок!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</a:t>
            </a:r>
          </a:p>
          <a:p>
            <a:pPr indent="457200" algn="just"/>
            <a:r>
              <a:rPr lang="ru-RU" sz="1400" i="1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С феном шутки очень плохи!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Объясните это крохе.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Ну а если у воды-</a:t>
            </a: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Тут не избежать беды!</a:t>
            </a:r>
          </a:p>
          <a:p>
            <a:pPr indent="457200" algn="just"/>
            <a:endParaRPr lang="ru-RU" sz="1400" i="1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3074" name="Picture 2" descr="C:\Users\адми\Desktop\74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6920" y="340688"/>
            <a:ext cx="1248410" cy="11489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075" name="Picture 3" descr="C:\Users\адми\Desktop\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30075" y="3627492"/>
            <a:ext cx="1367525" cy="1025644"/>
          </a:xfrm>
          <a:prstGeom prst="rect">
            <a:avLst/>
          </a:prstGeom>
          <a:noFill/>
          <a:effectLst>
            <a:glow rad="1397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адми\Desktop\i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6920" y="4653136"/>
            <a:ext cx="1905000" cy="142875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578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Каждый ребенок</a:t>
            </a:r>
            <a:b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</a:br>
            <a:r>
              <a:rPr lang="ru-RU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имеет право:</a:t>
            </a:r>
            <a:endParaRPr lang="ru-RU" sz="2400" dirty="0"/>
          </a:p>
        </p:txBody>
      </p:sp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974264" y="1628800"/>
            <a:ext cx="7056784" cy="4752528"/>
          </a:xfrm>
          <a:prstGeom prst="round2SameRect">
            <a:avLst>
              <a:gd name="adj1" fmla="val 7134"/>
              <a:gd name="adj2" fmla="val 0"/>
            </a:avLst>
          </a:prstGeom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</a:t>
            </a:r>
            <a:r>
              <a:rPr lang="ru-RU" sz="1600" b="1" dirty="0" smtClean="0">
                <a:solidFill>
                  <a:srgbClr val="000000"/>
                </a:solidFill>
                <a:latin typeface="Georgia" pitchFamily="18" charset="0"/>
              </a:rPr>
              <a:t>право знать своих родителей, право на их заботу.</a:t>
            </a:r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 Родители несут по закону ответственность за ребенка, управляют и руководят ребенком в осуществлении им прав, признанных Конвенцией ООН. Родители заботятся о ребенке,  а ребенок уважительно относится к ним, проявляет почтение.</a:t>
            </a: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Georgia" pitchFamily="18" charset="0"/>
              </a:rPr>
              <a:t>Каждый ребенок имеет право жить в благополучной дружной семье. Хорошо, когда ребенка окружают несколько поколений семьи: мама и папа, бабушки и дедушки, прабабушки и прадедушки.</a:t>
            </a:r>
          </a:p>
          <a:p>
            <a:pPr indent="457200" algn="just"/>
            <a:endParaRPr lang="ru-RU" sz="1600" dirty="0" smtClean="0">
              <a:solidFill>
                <a:srgbClr val="000000"/>
              </a:solidFill>
              <a:latin typeface="Georgia" pitchFamily="18" charset="0"/>
            </a:endParaRPr>
          </a:p>
          <a:p>
            <a:pPr indent="457200" algn="just"/>
            <a:r>
              <a:rPr lang="ru-RU" sz="1400" i="1" dirty="0" smtClean="0">
                <a:solidFill>
                  <a:srgbClr val="000000"/>
                </a:solidFill>
                <a:latin typeface="Georgia" pitchFamily="18" charset="0"/>
              </a:rPr>
              <a:t>			     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Можно вместе с ребенком составить</a:t>
            </a:r>
          </a:p>
          <a:p>
            <a:pPr indent="457200" algn="just"/>
            <a:r>
              <a:rPr lang="ru-RU" sz="14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		 генеалогическое древо. Оно выглядит вот так.</a:t>
            </a:r>
          </a:p>
          <a:p>
            <a:pPr indent="457200" algn="just"/>
            <a:r>
              <a:rPr lang="ru-RU" sz="1400" dirty="0">
                <a:solidFill>
                  <a:srgbClr val="000000"/>
                </a:solidFill>
                <a:latin typeface="Georgia" pitchFamily="18" charset="0"/>
              </a:rPr>
              <a:t>	</a:t>
            </a:r>
            <a:r>
              <a:rPr lang="ru-RU" sz="1400" dirty="0" smtClean="0">
                <a:solidFill>
                  <a:srgbClr val="000000"/>
                </a:solidFill>
                <a:latin typeface="Georgia" pitchFamily="18" charset="0"/>
              </a:rPr>
              <a:t>		</a:t>
            </a:r>
            <a:endParaRPr lang="ru-RU" sz="1600" dirty="0">
              <a:solidFill>
                <a:srgbClr val="000000"/>
              </a:solidFill>
              <a:latin typeface="Georgia" pitchFamily="18" charset="0"/>
            </a:endParaRPr>
          </a:p>
        </p:txBody>
      </p:sp>
      <p:pic>
        <p:nvPicPr>
          <p:cNvPr id="4098" name="Picture 2" descr="C:\Users\адми\Desktop\56921158_1269511334_Prava_rebenka_0010_novuyy_razm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255"/>
          <a:stretch/>
        </p:blipFill>
        <p:spPr bwMode="auto">
          <a:xfrm>
            <a:off x="1249980" y="404664"/>
            <a:ext cx="1521820" cy="10152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4099" name="Picture 3" descr="C:\Users\адми\Desktop\77740243_1314950917_tree_21001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048" t="2729" r="3085" b="3548"/>
          <a:stretch/>
        </p:blipFill>
        <p:spPr bwMode="auto">
          <a:xfrm>
            <a:off x="1187624" y="3717032"/>
            <a:ext cx="2651577" cy="2515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239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5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909</Words>
  <Application>Microsoft Office PowerPoint</Application>
  <PresentationFormat>Экран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20 ноября  Всероссийский День правовой помощи   детям</vt:lpstr>
      <vt:lpstr>Кто защищает права ребенка?</vt:lpstr>
      <vt:lpstr>Основные международные документы, касающиеся прав детей</vt:lpstr>
      <vt:lpstr>Семейный Кодекс РФ  Закон «Об основных гарантиях прав ребенка в РФ» Закон «Об образовании»</vt:lpstr>
      <vt:lpstr>Ст. 65 п. 1 Семейного кодекса гласит, что «родительские права не могут осуществляться в противоречии с интересами детей. Обеспечение интересов детей должно быть предметом основной заботы их родителей. При осуществлении родительских прав взрослые не вправе причинять вред физическому и психическому здоровью детей, их нравственному развитию. Способы воспитания детей должны исключать пренебрежительное, жестокое, грубое, унижающее человеческое достоинство, обращение, оскорбление или эксплуатацию детей.</vt:lpstr>
      <vt:lpstr>Слайд 7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Каждый ребенок  имеет право: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Анна</cp:lastModifiedBy>
  <cp:revision>45</cp:revision>
  <dcterms:created xsi:type="dcterms:W3CDTF">2012-08-01T11:30:26Z</dcterms:created>
  <dcterms:modified xsi:type="dcterms:W3CDTF">2015-11-18T12:17:58Z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138362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