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68" r:id="rId4"/>
    <p:sldId id="274" r:id="rId5"/>
    <p:sldId id="275" r:id="rId6"/>
    <p:sldId id="276" r:id="rId7"/>
    <p:sldId id="277" r:id="rId8"/>
    <p:sldId id="278" r:id="rId9"/>
    <p:sldId id="259" r:id="rId10"/>
    <p:sldId id="260" r:id="rId11"/>
    <p:sldId id="261" r:id="rId12"/>
    <p:sldId id="262" r:id="rId13"/>
    <p:sldId id="263" r:id="rId14"/>
    <p:sldId id="267" r:id="rId15"/>
    <p:sldId id="273" r:id="rId16"/>
    <p:sldId id="272" r:id="rId17"/>
    <p:sldId id="269" r:id="rId18"/>
    <p:sldId id="270" r:id="rId19"/>
    <p:sldId id="271" r:id="rId20"/>
    <p:sldId id="264" r:id="rId21"/>
    <p:sldId id="266" r:id="rId22"/>
    <p:sldId id="265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93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47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84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33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90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24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8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7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42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10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96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3F30B-6CFE-4923-A0AE-6223B044F47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CADE-54A9-4E2B-9656-B5117095F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90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gif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5.jpeg"/><Relationship Id="rId7" Type="http://schemas.openxmlformats.org/officeDocument/2006/relationships/image" Target="../media/image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5.jpeg"/><Relationship Id="rId7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5.gif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11" Type="http://schemas.openxmlformats.org/officeDocument/2006/relationships/image" Target="../media/image25.png"/><Relationship Id="rId5" Type="http://schemas.openxmlformats.org/officeDocument/2006/relationships/image" Target="../media/image10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72" y="-199901"/>
            <a:ext cx="12192002" cy="7520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05150"/>
            <a:ext cx="3810000" cy="3752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20968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91887" y="2385212"/>
            <a:ext cx="4259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76047" y="1789142"/>
            <a:ext cx="1847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44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ru-RU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4458" y="2011681"/>
            <a:ext cx="6544492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6600" b="1" cap="none" spc="0" dirty="0">
              <a:ln/>
              <a:solidFill>
                <a:srgbClr val="FFC000"/>
              </a:solidFill>
              <a:effectLst/>
            </a:endParaRPr>
          </a:p>
          <a:p>
            <a:pPr algn="ctr"/>
            <a:r>
              <a:rPr lang="ru-RU" sz="3600" b="1" dirty="0" smtClean="0">
                <a:ln/>
                <a:solidFill>
                  <a:srgbClr val="FFC000"/>
                </a:solidFill>
              </a:rPr>
              <a:t>Математика д</a:t>
            </a:r>
            <a:r>
              <a:rPr lang="ru-RU" sz="3600" b="1" cap="none" spc="0" dirty="0" smtClean="0">
                <a:ln/>
                <a:solidFill>
                  <a:srgbClr val="FFC000"/>
                </a:solidFill>
                <a:effectLst/>
              </a:rPr>
              <a:t>ля детей</a:t>
            </a:r>
          </a:p>
          <a:p>
            <a:pPr algn="ctr"/>
            <a:r>
              <a:rPr lang="ru-RU" sz="3600" b="1" cap="none" spc="0" dirty="0" smtClean="0">
                <a:ln/>
                <a:solidFill>
                  <a:srgbClr val="FFC000"/>
                </a:solidFill>
                <a:effectLst/>
              </a:rPr>
              <a:t> старшего дошкольного возраста </a:t>
            </a:r>
            <a:endParaRPr lang="ru-RU" sz="36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6756" y="4116137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46196" y="1178264"/>
            <a:ext cx="53509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32766" y="4860159"/>
            <a:ext cx="2886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 Власова Ю.В. Воспитатель ВКК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29691" y="1293223"/>
            <a:ext cx="7485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Муниципальное бюджетное дошкольное образовательное учреждение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детский сад № 423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620137 г. Екатеринбург ул. Академическая 8 корпус - 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62103" y="5473336"/>
            <a:ext cx="2690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г. Екатеринбург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1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13045" y="33571"/>
            <a:ext cx="5998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Потом прискакали зайчата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5962" y="3117933"/>
            <a:ext cx="816935" cy="792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2301" y="5847537"/>
            <a:ext cx="72198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зайчат на поляне?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2163" y="3910482"/>
            <a:ext cx="1426588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819" y="3429000"/>
            <a:ext cx="1426588" cy="21642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915593" y="3429000"/>
            <a:ext cx="1426588" cy="21642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083362" y="3858711"/>
            <a:ext cx="1426588" cy="21642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31920" y="1346084"/>
            <a:ext cx="4328160" cy="19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cap="none" spc="0" dirty="0">
                <a:ln/>
                <a:solidFill>
                  <a:srgbClr val="FFFF00"/>
                </a:solidFill>
                <a:effectLst/>
              </a:rPr>
              <a:t>Ответ:</a:t>
            </a:r>
          </a:p>
          <a:p>
            <a:pPr algn="ctr"/>
            <a:r>
              <a:rPr lang="ru-RU" sz="4800" b="1" dirty="0">
                <a:ln/>
                <a:solidFill>
                  <a:srgbClr val="FFFF00"/>
                </a:solidFill>
              </a:rPr>
              <a:t>4 зайчика</a:t>
            </a:r>
            <a:endParaRPr lang="ru-RU" sz="48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72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59902" y="33571"/>
            <a:ext cx="5104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Следом пришли ежата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5962" y="3117933"/>
            <a:ext cx="816935" cy="792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34160" y="5847537"/>
            <a:ext cx="67561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ежат на поляне?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7528">
            <a:off x="483377" y="2655742"/>
            <a:ext cx="1659435" cy="15465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7528">
            <a:off x="1604442" y="3481576"/>
            <a:ext cx="1659435" cy="15465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7528">
            <a:off x="3619337" y="4212595"/>
            <a:ext cx="1659435" cy="1546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7528">
            <a:off x="5781074" y="4526225"/>
            <a:ext cx="1659435" cy="15465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1064" flipH="1">
            <a:off x="9565791" y="5232934"/>
            <a:ext cx="1659435" cy="15465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055" y="1483593"/>
            <a:ext cx="3073171" cy="16343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03040" y="1423600"/>
            <a:ext cx="4185920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FFFF00"/>
                </a:solidFill>
                <a:effectLst/>
              </a:rPr>
              <a:t>Ответ:</a:t>
            </a:r>
          </a:p>
          <a:p>
            <a:pPr algn="ctr"/>
            <a:r>
              <a:rPr lang="ru-RU" sz="5400" b="1" dirty="0">
                <a:ln/>
                <a:solidFill>
                  <a:srgbClr val="FFFF00"/>
                </a:solidFill>
              </a:rPr>
              <a:t>5 ежат</a:t>
            </a:r>
            <a:endParaRPr lang="ru-RU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63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3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262" y="33571"/>
            <a:ext cx="8947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За ними прискакали лягушата и мышата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055" y="1482914"/>
            <a:ext cx="3073171" cy="16343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5962" y="3117933"/>
            <a:ext cx="816935" cy="792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6988" y="5847537"/>
            <a:ext cx="10010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лягушат и мышат на поляне?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752191" y="3717662"/>
            <a:ext cx="1838165" cy="23047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7838" y="3717663"/>
            <a:ext cx="1628176" cy="2129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1712" y="4162097"/>
            <a:ext cx="1549641" cy="15059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4348" y="4509306"/>
            <a:ext cx="1549641" cy="15059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7580" y="2570961"/>
            <a:ext cx="1199905" cy="12188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055" y="1483593"/>
            <a:ext cx="3073171" cy="16343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31065" y="1274084"/>
            <a:ext cx="4212000" cy="2277547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>
                <a:ln/>
                <a:solidFill>
                  <a:srgbClr val="FFFF00"/>
                </a:solidFill>
                <a:effectLst/>
              </a:rPr>
              <a:t>Ответ:</a:t>
            </a:r>
          </a:p>
          <a:p>
            <a:pPr algn="ctr"/>
            <a:r>
              <a:rPr lang="ru-RU" sz="4400" b="1" dirty="0">
                <a:ln/>
                <a:solidFill>
                  <a:srgbClr val="FFFF00"/>
                </a:solidFill>
              </a:rPr>
              <a:t>3лягушонка</a:t>
            </a:r>
          </a:p>
          <a:p>
            <a:pPr algn="ctr"/>
            <a:r>
              <a:rPr lang="ru-RU" sz="4400" b="1" dirty="0">
                <a:ln/>
                <a:solidFill>
                  <a:srgbClr val="FFFF00"/>
                </a:solidFill>
              </a:rPr>
              <a:t>2 мышонка</a:t>
            </a:r>
            <a:r>
              <a:rPr lang="ru-RU" sz="5400" b="1" dirty="0">
                <a:ln/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6495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54138" flipH="1">
            <a:off x="570694" y="2740572"/>
            <a:ext cx="3892986" cy="38929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1184" y="33571"/>
            <a:ext cx="87221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И последними пришли лиса и медведь</a:t>
            </a:r>
            <a:endParaRPr lang="ru-RU" sz="40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055" y="1482914"/>
            <a:ext cx="3073171" cy="16343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5962" y="3117933"/>
            <a:ext cx="816935" cy="792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9736" y="5847537"/>
            <a:ext cx="103250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лисиц и медведей на поляне?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79175" y="3219651"/>
            <a:ext cx="1818423" cy="29624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23361" y="1325159"/>
            <a:ext cx="4267200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>
                <a:ln/>
                <a:solidFill>
                  <a:srgbClr val="FFFF00"/>
                </a:solidFill>
                <a:effectLst/>
              </a:rPr>
              <a:t>Ответ:</a:t>
            </a:r>
          </a:p>
          <a:p>
            <a:pPr algn="ctr"/>
            <a:r>
              <a:rPr lang="ru-RU" sz="4000" b="1" dirty="0">
                <a:ln/>
                <a:solidFill>
                  <a:srgbClr val="FFFF00"/>
                </a:solidFill>
              </a:rPr>
              <a:t>1медведь</a:t>
            </a:r>
          </a:p>
          <a:p>
            <a:pPr algn="ctr"/>
            <a:r>
              <a:rPr lang="ru-RU" sz="4000" b="1" cap="none" spc="0" dirty="0">
                <a:ln/>
                <a:solidFill>
                  <a:srgbClr val="FFFF00"/>
                </a:solidFill>
                <a:effectLst/>
              </a:rPr>
              <a:t>1 лиса</a:t>
            </a:r>
          </a:p>
        </p:txBody>
      </p:sp>
    </p:spTree>
    <p:extLst>
      <p:ext uri="{BB962C8B-B14F-4D97-AF65-F5344CB8AC3E}">
        <p14:creationId xmlns:p14="http://schemas.microsoft.com/office/powerpoint/2010/main" xmlns="" val="377938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8483" y="1292774"/>
            <a:ext cx="6306208" cy="29323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96860" y="230889"/>
            <a:ext cx="66547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Геометрические фигуры.</a:t>
            </a:r>
          </a:p>
        </p:txBody>
      </p:sp>
    </p:spTree>
    <p:extLst>
      <p:ext uri="{BB962C8B-B14F-4D97-AF65-F5344CB8AC3E}">
        <p14:creationId xmlns:p14="http://schemas.microsoft.com/office/powerpoint/2010/main" xmlns="" val="92707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620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92084" y="1122769"/>
            <a:ext cx="4007828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КВАДРАТ</a:t>
            </a:r>
          </a:p>
          <a:p>
            <a:pPr algn="ctr"/>
            <a: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Я фигура – хоть куда,</a:t>
            </a:r>
            <a:b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</a:br>
            <a: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Очень ровная всегда,</a:t>
            </a:r>
            <a:b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</a:br>
            <a: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Все углы во мне равны</a:t>
            </a:r>
            <a:b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</a:br>
            <a: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И четыре стороны.</a:t>
            </a:r>
            <a:b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</a:br>
            <a: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Кубик – мой любимый брат,</a:t>
            </a:r>
            <a:b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</a:br>
            <a: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Потому что я квадрат.</a:t>
            </a:r>
          </a:p>
          <a:p>
            <a:pPr algn="ctr"/>
            <a:endParaRPr lang="ru-RU" sz="28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8068" y="1557357"/>
            <a:ext cx="1891862" cy="1974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336394" y="3756648"/>
            <a:ext cx="4233132" cy="39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25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620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0" y="1444913"/>
            <a:ext cx="4410182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None/>
            </a:pPr>
            <a:r>
              <a:rPr lang="ru-RU" sz="1600" b="1" dirty="0">
                <a:ln/>
                <a:solidFill>
                  <a:schemeClr val="accent4"/>
                </a:solidFill>
                <a:latin typeface="Arial Narrow" pitchFamily="34" charset="0"/>
              </a:rPr>
              <a:t> </a:t>
            </a: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ПРЯМОУГОЛЬНИК 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Мой холст – не квадратный, 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Он – прямоугольный! 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На нем нарисую 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Различные формы! </a:t>
            </a:r>
          </a:p>
          <a:p>
            <a:pPr algn="ctr"/>
            <a:endParaRPr lang="ru-RU" sz="1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3171" y="1324244"/>
            <a:ext cx="1403132" cy="2613659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4493171" y="1324245"/>
            <a:ext cx="1403131" cy="261365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6951" y="4027963"/>
            <a:ext cx="3225046" cy="35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87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620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42205" y="1579508"/>
            <a:ext cx="4307589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None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itchFamily="34" charset="0"/>
              </a:rPr>
              <a:t>ТРЕУГОЛЬНИК </a:t>
            </a:r>
          </a:p>
          <a:p>
            <a:pPr>
              <a:buNone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itchFamily="34" charset="0"/>
              </a:rPr>
              <a:t>Я под крышей треугольной </a:t>
            </a:r>
          </a:p>
          <a:p>
            <a:pPr>
              <a:buNone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itchFamily="34" charset="0"/>
              </a:rPr>
              <a:t>Спрячусь от дождя. </a:t>
            </a:r>
          </a:p>
          <a:p>
            <a:pPr>
              <a:buNone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itchFamily="34" charset="0"/>
              </a:rPr>
              <a:t>Крыша треугольная, </a:t>
            </a:r>
          </a:p>
          <a:p>
            <a:pPr>
              <a:buNone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itchFamily="34" charset="0"/>
              </a:rPr>
              <a:t>Спрячь скорей меня! </a:t>
            </a:r>
          </a:p>
          <a:p>
            <a:pPr algn="ctr"/>
            <a:endParaRPr lang="ru-RU" sz="1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9794" y="1579508"/>
            <a:ext cx="2017985" cy="2141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0089" y="3827536"/>
            <a:ext cx="3810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94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620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96103" y="1418840"/>
            <a:ext cx="4007828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None/>
            </a:pPr>
            <a:r>
              <a:rPr lang="ru-RU" sz="2800" dirty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КРУГ </a:t>
            </a:r>
          </a:p>
          <a:p>
            <a:pPr>
              <a:buNone/>
            </a:pPr>
            <a:r>
              <a:rPr lang="ru-RU" sz="2800" dirty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Круглый мяч и солнца диск </a:t>
            </a:r>
          </a:p>
          <a:p>
            <a:pPr>
              <a:buNone/>
            </a:pPr>
            <a:r>
              <a:rPr lang="ru-RU" sz="2800" dirty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Формы круглой тоже! </a:t>
            </a:r>
          </a:p>
          <a:p>
            <a:pPr>
              <a:buNone/>
            </a:pPr>
            <a:r>
              <a:rPr lang="ru-RU" sz="2800" dirty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По поляне мяч катись, </a:t>
            </a:r>
          </a:p>
          <a:p>
            <a:pPr>
              <a:buNone/>
            </a:pPr>
            <a:r>
              <a:rPr lang="ru-RU" sz="2800" dirty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И круг катиться может! </a:t>
            </a:r>
          </a:p>
          <a:p>
            <a:pPr algn="ctr"/>
            <a:endParaRPr lang="ru-RU" sz="3200" dirty="0">
              <a:ln w="0">
                <a:solidFill>
                  <a:srgbClr val="0070C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3931" y="1418840"/>
            <a:ext cx="2130973" cy="2128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31" y="3828011"/>
            <a:ext cx="3810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11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620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01329" y="1091237"/>
            <a:ext cx="3938899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ОВАЛ 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С высоты кружок упал.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Он теперь не круг – овал!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Он овальный, как жучок,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Он похож на кабачок,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На  глаза и на картошку,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А еще похож на ложку,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На орех и на яйцо,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На овальное лицо!</a:t>
            </a:r>
          </a:p>
          <a:p>
            <a:pPr algn="ctr"/>
            <a:endParaRPr lang="ru-RU" sz="1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9058" y="1344554"/>
            <a:ext cx="1580237" cy="2486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569058" y="3870105"/>
            <a:ext cx="3810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6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7203" y="1879674"/>
            <a:ext cx="2966169" cy="3098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0855" y="894213"/>
            <a:ext cx="3373821" cy="544370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ru-RU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Внимание! Внимание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5414" y="1627768"/>
            <a:ext cx="4524702" cy="2219017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Сегодня проводится занятие по математике</a:t>
            </a:r>
          </a:p>
          <a:p>
            <a:r>
              <a:rPr lang="ru-RU" b="1" dirty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Для лесных жителей.</a:t>
            </a:r>
          </a:p>
          <a:p>
            <a:r>
              <a:rPr lang="ru-RU" b="1" dirty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Просьба не опаздывать на занятие.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2673" y="1627768"/>
            <a:ext cx="3892986" cy="38929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5530" y="3953949"/>
            <a:ext cx="1306938" cy="9258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1831" y="3295200"/>
            <a:ext cx="1079984" cy="14815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4847" y="4125803"/>
            <a:ext cx="1322947" cy="15850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3576" y="1840006"/>
            <a:ext cx="1126667" cy="19017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2014" y="1627768"/>
            <a:ext cx="954209" cy="1556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739466">
            <a:off x="7735137" y="800854"/>
            <a:ext cx="1125502" cy="8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54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5310"/>
            <a:ext cx="12192000" cy="7772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6200000">
            <a:off x="7313888" y="3672054"/>
            <a:ext cx="1027390" cy="20337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427904" y="4059619"/>
            <a:ext cx="1957129" cy="145831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89931" y="4745422"/>
            <a:ext cx="1702676" cy="15450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06038" y="4035974"/>
            <a:ext cx="1403131" cy="134006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06" b="6906"/>
          <a:stretch/>
        </p:blipFill>
        <p:spPr>
          <a:xfrm>
            <a:off x="102136" y="3570890"/>
            <a:ext cx="1150883" cy="1939157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2680" y="505549"/>
            <a:ext cx="9858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Какие фигуры лежат на дороге?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93" y="3981042"/>
            <a:ext cx="13067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>
                <a:ln/>
                <a:solidFill>
                  <a:schemeClr val="accent4"/>
                </a:solidFill>
                <a:effectLst/>
              </a:rPr>
              <a:t>Овал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76017" y="4186525"/>
            <a:ext cx="11684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>
                <a:ln/>
                <a:solidFill>
                  <a:schemeClr val="accent4"/>
                </a:solidFill>
                <a:effectLst/>
              </a:rPr>
              <a:t>Круг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68500" y="4933155"/>
            <a:ext cx="24540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>
                <a:ln/>
                <a:solidFill>
                  <a:schemeClr val="accent4"/>
                </a:solidFill>
                <a:effectLst/>
              </a:rPr>
              <a:t>Треугольник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81373" y="4278858"/>
            <a:ext cx="26483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>
                <a:ln/>
                <a:solidFill>
                  <a:srgbClr val="FF0000"/>
                </a:solidFill>
                <a:effectLst/>
              </a:rPr>
              <a:t>Прямоугольник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029801" y="5052875"/>
            <a:ext cx="18229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Квадрат</a:t>
            </a:r>
          </a:p>
        </p:txBody>
      </p:sp>
    </p:spTree>
    <p:extLst>
      <p:ext uri="{BB962C8B-B14F-4D97-AF65-F5344CB8AC3E}">
        <p14:creationId xmlns:p14="http://schemas.microsoft.com/office/powerpoint/2010/main" xmlns="" val="9396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9186"/>
            <a:ext cx="12192000" cy="70471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6200000">
            <a:off x="7662133" y="3018842"/>
            <a:ext cx="1027390" cy="20337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06" b="6906"/>
          <a:stretch/>
        </p:blipFill>
        <p:spPr>
          <a:xfrm rot="1556507">
            <a:off x="5446904" y="1198637"/>
            <a:ext cx="920533" cy="1677694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66998" y="505549"/>
            <a:ext cx="80902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Пришли зверушки и взяли фигурки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0343" y="3219950"/>
            <a:ext cx="2788289" cy="4027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36876" y="4871268"/>
            <a:ext cx="1785223" cy="17447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68365" y="2784035"/>
            <a:ext cx="1501978" cy="28456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8811" y="4321787"/>
            <a:ext cx="1733063" cy="2700541"/>
          </a:xfrm>
          <a:prstGeom prst="rect">
            <a:avLst/>
          </a:prstGeom>
        </p:spPr>
      </p:pic>
      <p:sp>
        <p:nvSpPr>
          <p:cNvPr id="4" name="Равнобедренный треугольник 3"/>
          <p:cNvSpPr/>
          <p:nvPr/>
        </p:nvSpPr>
        <p:spPr>
          <a:xfrm>
            <a:off x="3866159" y="5233721"/>
            <a:ext cx="1957129" cy="145831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9872" y="4425125"/>
            <a:ext cx="1612797" cy="168926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400907" y="5275918"/>
            <a:ext cx="1403131" cy="134006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822" y="2083147"/>
            <a:ext cx="1237811" cy="12515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676512" y="981914"/>
            <a:ext cx="82935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Какие фигурки взяли зверушки ?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4487" y="2245518"/>
            <a:ext cx="992242" cy="14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29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38343"/>
            <a:ext cx="12192000" cy="7296343"/>
          </a:xfrm>
          <a:prstGeom prst="rect">
            <a:avLst/>
          </a:prstGeom>
        </p:spPr>
      </p:pic>
      <p:sp>
        <p:nvSpPr>
          <p:cNvPr id="4" name="Равнобедренный треугольник 3"/>
          <p:cNvSpPr/>
          <p:nvPr/>
        </p:nvSpPr>
        <p:spPr>
          <a:xfrm>
            <a:off x="7343591" y="1738295"/>
            <a:ext cx="4277601" cy="1978042"/>
          </a:xfrm>
          <a:prstGeom prst="triangle">
            <a:avLst>
              <a:gd name="adj" fmla="val 4963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43836" y="3717853"/>
            <a:ext cx="3608018" cy="310126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129051" y="2608391"/>
            <a:ext cx="764968" cy="756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67523" y="401806"/>
            <a:ext cx="781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построили себе домик!</a:t>
            </a:r>
            <a:endParaRPr lang="ru-RU" sz="54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55033" y="4288221"/>
            <a:ext cx="1074018" cy="226482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650305" y="4645538"/>
            <a:ext cx="1092756" cy="10619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1" t="592" r="8396" b="10444"/>
          <a:stretch/>
        </p:blipFill>
        <p:spPr>
          <a:xfrm rot="721810">
            <a:off x="2178886" y="1420322"/>
            <a:ext cx="1182414" cy="2366406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3499" y="5692862"/>
            <a:ext cx="1174530" cy="11651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652947" y="4647444"/>
            <a:ext cx="1599580" cy="2417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76423" y="2986391"/>
            <a:ext cx="1567168" cy="28139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43284" y="3392632"/>
            <a:ext cx="3430395" cy="37517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421" y="4019576"/>
            <a:ext cx="1240255" cy="12149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923" y="1844654"/>
            <a:ext cx="1077642" cy="1666619"/>
          </a:xfrm>
          <a:prstGeom prst="rect">
            <a:avLst/>
          </a:prstGeom>
        </p:spPr>
      </p:pic>
      <p:sp>
        <p:nvSpPr>
          <p:cNvPr id="23" name="Полилиния 22"/>
          <p:cNvSpPr/>
          <p:nvPr/>
        </p:nvSpPr>
        <p:spPr>
          <a:xfrm flipV="1">
            <a:off x="1618503" y="3769341"/>
            <a:ext cx="750064" cy="518880"/>
          </a:xfrm>
          <a:custGeom>
            <a:avLst/>
            <a:gdLst>
              <a:gd name="connsiteX0" fmla="*/ 740979 w 855930"/>
              <a:gd name="connsiteY0" fmla="*/ 236482 h 283779"/>
              <a:gd name="connsiteX1" fmla="*/ 0 w 855930"/>
              <a:gd name="connsiteY1" fmla="*/ 0 h 283779"/>
              <a:gd name="connsiteX2" fmla="*/ 804041 w 855930"/>
              <a:gd name="connsiteY2" fmla="*/ 236482 h 283779"/>
              <a:gd name="connsiteX3" fmla="*/ 709448 w 855930"/>
              <a:gd name="connsiteY3" fmla="*/ 283779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930" h="283779">
                <a:moveTo>
                  <a:pt x="740979" y="236482"/>
                </a:moveTo>
                <a:lnTo>
                  <a:pt x="0" y="0"/>
                </a:lnTo>
                <a:cubicBezTo>
                  <a:pt x="10510" y="0"/>
                  <a:pt x="685800" y="189185"/>
                  <a:pt x="804041" y="236482"/>
                </a:cubicBezTo>
                <a:cubicBezTo>
                  <a:pt x="922282" y="283779"/>
                  <a:pt x="815865" y="283779"/>
                  <a:pt x="709448" y="2837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68274" y="5878509"/>
            <a:ext cx="83152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>
                <a:ln/>
                <a:solidFill>
                  <a:srgbClr val="FF0000"/>
                </a:solidFill>
                <a:effectLst/>
              </a:rPr>
              <a:t>Из каких фигур построен домик?</a:t>
            </a:r>
          </a:p>
        </p:txBody>
      </p:sp>
    </p:spTree>
    <p:extLst>
      <p:ext uri="{BB962C8B-B14F-4D97-AF65-F5344CB8AC3E}">
        <p14:creationId xmlns:p14="http://schemas.microsoft.com/office/powerpoint/2010/main" xmlns="" val="189490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1C18AD-C9E3-42A2-BFAB-C031929F77B1}"/>
              </a:ext>
            </a:extLst>
          </p:cNvPr>
          <p:cNvSpPr txBox="1"/>
          <p:nvPr/>
        </p:nvSpPr>
        <p:spPr>
          <a:xfrm>
            <a:off x="4607511" y="1074197"/>
            <a:ext cx="6596109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МОЛОДЦЫ РЕБЯТА</a:t>
            </a:r>
          </a:p>
        </p:txBody>
      </p:sp>
    </p:spTree>
    <p:extLst>
      <p:ext uri="{BB962C8B-B14F-4D97-AF65-F5344CB8AC3E}">
        <p14:creationId xmlns:p14="http://schemas.microsoft.com/office/powerpoint/2010/main" xmlns="" val="7944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24655" y="230889"/>
            <a:ext cx="63991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Повторяем цифры.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6138" y="1450429"/>
            <a:ext cx="5612524" cy="28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858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44966" y="-630619"/>
            <a:ext cx="17236966" cy="80719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0647" y="1593614"/>
            <a:ext cx="5051897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Сколько солнышек за тучкой,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Сколько стержней в авторучке,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Сколько у слона носов,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Сколько на руке часов?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Сколько ног у мухомора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И попыток у сапера,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Знает и собой гордится,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Цифра-столбик…</a:t>
            </a:r>
          </a:p>
          <a:p>
            <a:pPr algn="ctr"/>
            <a:endParaRPr lang="ru-RU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1909" y="0"/>
            <a:ext cx="5140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74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44966" y="-630619"/>
            <a:ext cx="17236966" cy="8071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09661" y="1800686"/>
            <a:ext cx="469744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ушек на макушке,</a:t>
            </a:r>
            <a:br>
              <a:rPr lang="ru-RU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ног у </a:t>
            </a:r>
            <a:r>
              <a:rPr lang="ru-RU" sz="2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пол-лягушки</a:t>
            </a:r>
            <a:r>
              <a:rPr lang="ru-RU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</a:t>
            </a:r>
            <a:br>
              <a:rPr lang="ru-RU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у сома усов </a:t>
            </a:r>
            <a:br>
              <a:rPr lang="ru-RU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У планеты полюсов,</a:t>
            </a:r>
            <a:br>
              <a:rPr lang="ru-RU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в целом половинок,</a:t>
            </a:r>
            <a:br>
              <a:rPr lang="ru-RU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 паре - новеньких ботинок,</a:t>
            </a:r>
            <a:br>
              <a:rPr lang="ru-RU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И передних лап у льва</a:t>
            </a:r>
            <a:br>
              <a:rPr lang="ru-RU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Знает только цифра…</a:t>
            </a:r>
          </a:p>
          <a:p>
            <a:pPr algn="ctr"/>
            <a:endParaRPr lang="ru-RU" sz="28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159" y="425669"/>
            <a:ext cx="4698282" cy="64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59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44966" y="-630619"/>
            <a:ext cx="17236966" cy="8071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58322" y="1721859"/>
            <a:ext cx="4785797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…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Сколько месяцев в зиме,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В лете, в осени, в весне,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Сколько глаз у светофора,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Баз на поле для </a:t>
            </a:r>
            <a:r>
              <a:rPr lang="ru-RU" sz="2800" b="1" dirty="0" err="1">
                <a:solidFill>
                  <a:srgbClr val="FF0000"/>
                </a:solidFill>
              </a:rPr>
              <a:t>бейсболаней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 у спортивной шпаги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И полос на нашем флаге,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Что нам кто ни говори,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Знает правду цифра</a:t>
            </a:r>
            <a:endParaRPr lang="ru-RU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922" y="490852"/>
            <a:ext cx="4775393" cy="64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68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44966" y="-630619"/>
            <a:ext cx="17236966" cy="8071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490" y="1721859"/>
            <a:ext cx="4631461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… Сколько лапок у мангуста,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Лепестков в цветке капусты,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Пальцев на куриной ножке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И на задней лапе кошки,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Рук у Тани вместе с Петей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И всего сторон на свете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Да и океанов в мире,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Знает циферка…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3407" y="393406"/>
            <a:ext cx="4559753" cy="619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66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44966" y="-520260"/>
            <a:ext cx="17236966" cy="8071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4317" y="1579970"/>
            <a:ext cx="4201920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Сколько пальцев на руке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И копеек в пятачке,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У морской звезды лучей, 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Клювов у пяти грачей,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Лопастей у листьев клена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И углов у бастиона,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Про все это рассказать 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Нам поможет цифра… 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4014" y="465081"/>
            <a:ext cx="4863005" cy="639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426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7043" y="245255"/>
            <a:ext cx="110573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Первыми на поляну прилетели бабочки и птички!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055" y="1482914"/>
            <a:ext cx="3073171" cy="16343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606377">
            <a:off x="1696935" y="1030919"/>
            <a:ext cx="1511939" cy="11522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33735">
            <a:off x="7900814" y="2765667"/>
            <a:ext cx="1035179" cy="12382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92101">
            <a:off x="8748504" y="1089947"/>
            <a:ext cx="1211152" cy="9680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55" y="0"/>
            <a:ext cx="975445" cy="9388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778221">
            <a:off x="810549" y="1482560"/>
            <a:ext cx="914479" cy="8596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1" y="3775758"/>
            <a:ext cx="1460044" cy="129167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38948" y="5939871"/>
            <a:ext cx="11355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бабочек и сколько птичек прилетело?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9912" y="3107463"/>
            <a:ext cx="919595" cy="8030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7327" y="2057293"/>
            <a:ext cx="919595" cy="8030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499" y="4883983"/>
            <a:ext cx="919595" cy="8030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249580" y="4433134"/>
            <a:ext cx="919595" cy="8030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8098005" y="5459365"/>
            <a:ext cx="919595" cy="8030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242771" y="2057293"/>
            <a:ext cx="919595" cy="8030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3634" y="2967335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3600" b="1" cap="none" spc="0" dirty="0">
              <a:ln/>
              <a:solidFill>
                <a:srgbClr val="7030A0"/>
              </a:solidFill>
              <a:effectLst/>
            </a:endParaRPr>
          </a:p>
          <a:p>
            <a:pPr algn="ctr"/>
            <a:endParaRPr lang="ru-RU" sz="36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9070" y="1355356"/>
            <a:ext cx="4053858" cy="21236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>
                <a:ln/>
                <a:solidFill>
                  <a:srgbClr val="FFFF00"/>
                </a:solidFill>
                <a:effectLst/>
              </a:rPr>
              <a:t>Ответ</a:t>
            </a:r>
          </a:p>
          <a:p>
            <a:pPr algn="ctr"/>
            <a:r>
              <a:rPr lang="ru-RU" sz="4400" b="1" dirty="0">
                <a:ln/>
                <a:solidFill>
                  <a:srgbClr val="FFFF00"/>
                </a:solidFill>
              </a:rPr>
              <a:t>  5 бабочек</a:t>
            </a:r>
          </a:p>
          <a:p>
            <a:pPr algn="ctr"/>
            <a:r>
              <a:rPr lang="ru-RU" sz="4400" b="1" cap="none" spc="0" dirty="0">
                <a:ln/>
                <a:solidFill>
                  <a:srgbClr val="FFFF00"/>
                </a:solidFill>
                <a:effectLst/>
              </a:rPr>
              <a:t>5 птичек</a:t>
            </a:r>
          </a:p>
        </p:txBody>
      </p:sp>
    </p:spTree>
    <p:extLst>
      <p:ext uri="{BB962C8B-B14F-4D97-AF65-F5344CB8AC3E}">
        <p14:creationId xmlns:p14="http://schemas.microsoft.com/office/powerpoint/2010/main" xmlns="" val="376446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291</Words>
  <Application>Microsoft Office PowerPoint</Application>
  <PresentationFormat>Произвольный</PresentationFormat>
  <Paragraphs>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ARMADA</dc:creator>
  <cp:lastModifiedBy>Топ</cp:lastModifiedBy>
  <cp:revision>56</cp:revision>
  <dcterms:created xsi:type="dcterms:W3CDTF">2015-05-25T12:21:51Z</dcterms:created>
  <dcterms:modified xsi:type="dcterms:W3CDTF">2020-04-10T08:07:26Z</dcterms:modified>
</cp:coreProperties>
</file>